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319" r:id="rId11"/>
    <p:sldId id="309" r:id="rId12"/>
    <p:sldId id="329" r:id="rId13"/>
    <p:sldId id="303" r:id="rId14"/>
    <p:sldId id="266" r:id="rId15"/>
    <p:sldId id="328" r:id="rId16"/>
    <p:sldId id="311" r:id="rId17"/>
    <p:sldId id="267" r:id="rId18"/>
    <p:sldId id="268" r:id="rId19"/>
    <p:sldId id="297" r:id="rId20"/>
    <p:sldId id="304" r:id="rId21"/>
    <p:sldId id="270" r:id="rId22"/>
    <p:sldId id="271" r:id="rId23"/>
    <p:sldId id="314" r:id="rId24"/>
    <p:sldId id="315" r:id="rId25"/>
    <p:sldId id="316" r:id="rId26"/>
    <p:sldId id="317" r:id="rId27"/>
    <p:sldId id="331" r:id="rId28"/>
    <p:sldId id="332" r:id="rId29"/>
    <p:sldId id="322" r:id="rId30"/>
    <p:sldId id="330" r:id="rId31"/>
    <p:sldId id="325" r:id="rId32"/>
    <p:sldId id="321" r:id="rId33"/>
  </p:sldIdLst>
  <p:sldSz cx="9144000" cy="5143500" type="screen16x9"/>
  <p:notesSz cx="6858000" cy="9144000"/>
  <p:embeddedFontLst>
    <p:embeddedFont>
      <p:font typeface="Dosis" pitchFamily="2" charset="0"/>
      <p:regular r:id="rId35"/>
      <p:bold r:id="rId36"/>
    </p:embeddedFont>
    <p:embeddedFont>
      <p:font typeface="Montserrat" panose="00000500000000000000" pitchFamily="2"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Space Grotesk" panose="020B0604020202020204" charset="0"/>
      <p:regular r:id="rId45"/>
      <p:bold r:id="rId46"/>
    </p:embeddedFont>
    <p:embeddedFont>
      <p:font typeface="Space Grotesk Light" panose="020B0604020202020204" charset="0"/>
      <p:regular r:id="rId47"/>
      <p:bold r:id="rId48"/>
    </p:embeddedFont>
    <p:embeddedFont>
      <p:font typeface="Space Grotesk Medium"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6" roundtripDataSignature="AMtx7mjdhnSw0mXkQg9u0bc1nEdsQBft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DBF5"/>
    <a:srgbClr val="000A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272DF2-5866-4BD9-90D9-472611E76D45}">
  <a:tblStyle styleId="{40272DF2-5866-4BD9-90D9-472611E76D4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85304" autoAdjust="0"/>
  </p:normalViewPr>
  <p:slideViewPr>
    <p:cSldViewPr snapToGrid="0">
      <p:cViewPr varScale="1">
        <p:scale>
          <a:sx n="101" d="100"/>
          <a:sy n="101" d="100"/>
        </p:scale>
        <p:origin x="77"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89"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87"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8" name="Google Shape;22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3394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729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480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9773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0" name="Google Shape;233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38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6" name="Google Shape;23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2" name="Google Shape;23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2938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4" name="Google Shape;22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4" name="Google Shape;23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8632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4" name="Google Shape;2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0" name="Google Shape;2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882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09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37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510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99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1" name="Google Shape;22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34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244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6" name="Google Shape;236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5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7" name="Google Shape;22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3" name="Google Shape;22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5" name="Google Shape;22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8" name="Google Shape;23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3"/>
          <p:cNvSpPr txBox="1">
            <a:spLocks noGrp="1"/>
          </p:cNvSpPr>
          <p:nvPr>
            <p:ph type="ctrTitle"/>
          </p:nvPr>
        </p:nvSpPr>
        <p:spPr>
          <a:xfrm>
            <a:off x="682500" y="614500"/>
            <a:ext cx="5200800" cy="30783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5200"/>
              <a:buNone/>
              <a:defRPr sz="49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43"/>
          <p:cNvSpPr txBox="1">
            <a:spLocks noGrp="1"/>
          </p:cNvSpPr>
          <p:nvPr>
            <p:ph type="subTitle" idx="1"/>
          </p:nvPr>
        </p:nvSpPr>
        <p:spPr>
          <a:xfrm>
            <a:off x="682500" y="3886250"/>
            <a:ext cx="3808500" cy="442200"/>
          </a:xfrm>
          <a:prstGeom prst="rect">
            <a:avLst/>
          </a:prstGeom>
          <a:solidFill>
            <a:srgbClr val="00FFF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b="1">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43"/>
          <p:cNvSpPr/>
          <p:nvPr/>
        </p:nvSpPr>
        <p:spPr>
          <a:xfrm>
            <a:off x="5993880" y="914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3"/>
          <p:cNvSpPr/>
          <p:nvPr/>
        </p:nvSpPr>
        <p:spPr>
          <a:xfrm>
            <a:off x="7667336" y="2762105"/>
            <a:ext cx="849376" cy="851911"/>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3"/>
          <p:cNvSpPr/>
          <p:nvPr/>
        </p:nvSpPr>
        <p:spPr>
          <a:xfrm>
            <a:off x="6928114" y="1582609"/>
            <a:ext cx="912329" cy="912329"/>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3"/>
          <p:cNvSpPr/>
          <p:nvPr/>
        </p:nvSpPr>
        <p:spPr>
          <a:xfrm>
            <a:off x="7795777" y="2890545"/>
            <a:ext cx="592493" cy="595169"/>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3"/>
          <p:cNvSpPr/>
          <p:nvPr/>
        </p:nvSpPr>
        <p:spPr>
          <a:xfrm>
            <a:off x="7109071" y="2397768"/>
            <a:ext cx="2676" cy="91824"/>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3"/>
          <p:cNvSpPr/>
          <p:nvPr/>
        </p:nvSpPr>
        <p:spPr>
          <a:xfrm>
            <a:off x="7111606" y="2395092"/>
            <a:ext cx="2817" cy="97176"/>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3"/>
          <p:cNvSpPr/>
          <p:nvPr/>
        </p:nvSpPr>
        <p:spPr>
          <a:xfrm>
            <a:off x="7114282" y="2392557"/>
            <a:ext cx="2676" cy="102387"/>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3"/>
          <p:cNvSpPr/>
          <p:nvPr/>
        </p:nvSpPr>
        <p:spPr>
          <a:xfrm>
            <a:off x="7116817" y="2387346"/>
            <a:ext cx="2817" cy="110133"/>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3"/>
          <p:cNvSpPr/>
          <p:nvPr/>
        </p:nvSpPr>
        <p:spPr>
          <a:xfrm>
            <a:off x="7119493" y="2384671"/>
            <a:ext cx="2817" cy="11802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3"/>
          <p:cNvSpPr/>
          <p:nvPr/>
        </p:nvSpPr>
        <p:spPr>
          <a:xfrm>
            <a:off x="7127379" y="2379460"/>
            <a:ext cx="2676" cy="128582"/>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3"/>
          <p:cNvSpPr/>
          <p:nvPr/>
        </p:nvSpPr>
        <p:spPr>
          <a:xfrm>
            <a:off x="7129914" y="2376784"/>
            <a:ext cx="2817" cy="133793"/>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3"/>
          <p:cNvSpPr/>
          <p:nvPr/>
        </p:nvSpPr>
        <p:spPr>
          <a:xfrm>
            <a:off x="7132590" y="2374249"/>
            <a:ext cx="2817" cy="139004"/>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3"/>
          <p:cNvSpPr/>
          <p:nvPr/>
        </p:nvSpPr>
        <p:spPr>
          <a:xfrm>
            <a:off x="7135266" y="2368897"/>
            <a:ext cx="2676" cy="147032"/>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3"/>
          <p:cNvSpPr/>
          <p:nvPr/>
        </p:nvSpPr>
        <p:spPr>
          <a:xfrm>
            <a:off x="7137801" y="2366362"/>
            <a:ext cx="2817" cy="154778"/>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3"/>
          <p:cNvSpPr/>
          <p:nvPr/>
        </p:nvSpPr>
        <p:spPr>
          <a:xfrm>
            <a:off x="7140477" y="2363686"/>
            <a:ext cx="5352" cy="159989"/>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3"/>
          <p:cNvSpPr/>
          <p:nvPr/>
        </p:nvSpPr>
        <p:spPr>
          <a:xfrm>
            <a:off x="7145688" y="2361151"/>
            <a:ext cx="2817" cy="165199"/>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3"/>
          <p:cNvSpPr/>
          <p:nvPr/>
        </p:nvSpPr>
        <p:spPr>
          <a:xfrm>
            <a:off x="7148364" y="2358475"/>
            <a:ext cx="2676" cy="170551"/>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3"/>
          <p:cNvSpPr/>
          <p:nvPr/>
        </p:nvSpPr>
        <p:spPr>
          <a:xfrm>
            <a:off x="7150899" y="2355800"/>
            <a:ext cx="2817" cy="175762"/>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3"/>
          <p:cNvSpPr/>
          <p:nvPr/>
        </p:nvSpPr>
        <p:spPr>
          <a:xfrm>
            <a:off x="7153574" y="2350589"/>
            <a:ext cx="2817" cy="183649"/>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3"/>
          <p:cNvSpPr/>
          <p:nvPr/>
        </p:nvSpPr>
        <p:spPr>
          <a:xfrm>
            <a:off x="7156250" y="2347913"/>
            <a:ext cx="2676" cy="191536"/>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3"/>
          <p:cNvSpPr/>
          <p:nvPr/>
        </p:nvSpPr>
        <p:spPr>
          <a:xfrm>
            <a:off x="7158785" y="2345378"/>
            <a:ext cx="5352" cy="196746"/>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3"/>
          <p:cNvSpPr/>
          <p:nvPr/>
        </p:nvSpPr>
        <p:spPr>
          <a:xfrm>
            <a:off x="7163996" y="2342702"/>
            <a:ext cx="2817" cy="201957"/>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3"/>
          <p:cNvSpPr/>
          <p:nvPr/>
        </p:nvSpPr>
        <p:spPr>
          <a:xfrm>
            <a:off x="7166672" y="2340167"/>
            <a:ext cx="2817" cy="207168"/>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p:nvPr/>
        </p:nvSpPr>
        <p:spPr>
          <a:xfrm>
            <a:off x="7169348" y="2337491"/>
            <a:ext cx="2676" cy="212379"/>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3"/>
          <p:cNvSpPr/>
          <p:nvPr/>
        </p:nvSpPr>
        <p:spPr>
          <a:xfrm>
            <a:off x="7171883" y="2332280"/>
            <a:ext cx="2817" cy="220266"/>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3"/>
          <p:cNvSpPr/>
          <p:nvPr/>
        </p:nvSpPr>
        <p:spPr>
          <a:xfrm>
            <a:off x="7174559" y="2329605"/>
            <a:ext cx="2676" cy="228153"/>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3"/>
          <p:cNvSpPr/>
          <p:nvPr/>
        </p:nvSpPr>
        <p:spPr>
          <a:xfrm>
            <a:off x="7182445" y="2324394"/>
            <a:ext cx="2676" cy="23871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3"/>
          <p:cNvSpPr/>
          <p:nvPr/>
        </p:nvSpPr>
        <p:spPr>
          <a:xfrm>
            <a:off x="7184980" y="2321718"/>
            <a:ext cx="2817" cy="243926"/>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3"/>
          <p:cNvSpPr/>
          <p:nvPr/>
        </p:nvSpPr>
        <p:spPr>
          <a:xfrm>
            <a:off x="7187656" y="2319183"/>
            <a:ext cx="2676" cy="249137"/>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p:nvPr/>
        </p:nvSpPr>
        <p:spPr>
          <a:xfrm>
            <a:off x="7190332" y="2313972"/>
            <a:ext cx="2676" cy="256883"/>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3"/>
          <p:cNvSpPr/>
          <p:nvPr/>
        </p:nvSpPr>
        <p:spPr>
          <a:xfrm>
            <a:off x="7192867" y="2311296"/>
            <a:ext cx="2817" cy="264911"/>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3"/>
          <p:cNvSpPr/>
          <p:nvPr/>
        </p:nvSpPr>
        <p:spPr>
          <a:xfrm>
            <a:off x="7195543" y="2308620"/>
            <a:ext cx="5352" cy="270122"/>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3"/>
          <p:cNvSpPr/>
          <p:nvPr/>
        </p:nvSpPr>
        <p:spPr>
          <a:xfrm>
            <a:off x="7200754" y="2306085"/>
            <a:ext cx="2817" cy="275332"/>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3"/>
          <p:cNvSpPr/>
          <p:nvPr/>
        </p:nvSpPr>
        <p:spPr>
          <a:xfrm>
            <a:off x="7203430" y="2303410"/>
            <a:ext cx="2676" cy="280543"/>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3"/>
          <p:cNvSpPr/>
          <p:nvPr/>
        </p:nvSpPr>
        <p:spPr>
          <a:xfrm>
            <a:off x="7205965" y="2300734"/>
            <a:ext cx="2817" cy="285895"/>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3"/>
          <p:cNvSpPr/>
          <p:nvPr/>
        </p:nvSpPr>
        <p:spPr>
          <a:xfrm>
            <a:off x="7208640" y="2295523"/>
            <a:ext cx="2676" cy="293782"/>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3"/>
          <p:cNvSpPr/>
          <p:nvPr/>
        </p:nvSpPr>
        <p:spPr>
          <a:xfrm>
            <a:off x="7211175" y="2292988"/>
            <a:ext cx="2817" cy="301528"/>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3"/>
          <p:cNvSpPr/>
          <p:nvPr/>
        </p:nvSpPr>
        <p:spPr>
          <a:xfrm>
            <a:off x="7219062" y="2287636"/>
            <a:ext cx="2817" cy="31209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3"/>
          <p:cNvSpPr/>
          <p:nvPr/>
        </p:nvSpPr>
        <p:spPr>
          <a:xfrm>
            <a:off x="7221738" y="2285101"/>
            <a:ext cx="2676" cy="317301"/>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3"/>
          <p:cNvSpPr/>
          <p:nvPr/>
        </p:nvSpPr>
        <p:spPr>
          <a:xfrm>
            <a:off x="7224273" y="2282425"/>
            <a:ext cx="2817" cy="322512"/>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3"/>
          <p:cNvSpPr/>
          <p:nvPr/>
        </p:nvSpPr>
        <p:spPr>
          <a:xfrm>
            <a:off x="7226949" y="2279890"/>
            <a:ext cx="2817" cy="327723"/>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3"/>
          <p:cNvSpPr/>
          <p:nvPr/>
        </p:nvSpPr>
        <p:spPr>
          <a:xfrm>
            <a:off x="7229625" y="2282425"/>
            <a:ext cx="2676" cy="322512"/>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3"/>
          <p:cNvSpPr/>
          <p:nvPr/>
        </p:nvSpPr>
        <p:spPr>
          <a:xfrm>
            <a:off x="7232160" y="2285101"/>
            <a:ext cx="5352" cy="317301"/>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3"/>
          <p:cNvSpPr/>
          <p:nvPr/>
        </p:nvSpPr>
        <p:spPr>
          <a:xfrm>
            <a:off x="7237511" y="2287636"/>
            <a:ext cx="2676" cy="31209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3"/>
          <p:cNvSpPr/>
          <p:nvPr/>
        </p:nvSpPr>
        <p:spPr>
          <a:xfrm>
            <a:off x="7240046" y="2290312"/>
            <a:ext cx="2817" cy="306739"/>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3"/>
          <p:cNvSpPr/>
          <p:nvPr/>
        </p:nvSpPr>
        <p:spPr>
          <a:xfrm>
            <a:off x="7245257" y="2295523"/>
            <a:ext cx="2817" cy="293782"/>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3"/>
          <p:cNvSpPr/>
          <p:nvPr/>
        </p:nvSpPr>
        <p:spPr>
          <a:xfrm>
            <a:off x="7253144" y="2303410"/>
            <a:ext cx="2817" cy="280543"/>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3"/>
          <p:cNvSpPr/>
          <p:nvPr/>
        </p:nvSpPr>
        <p:spPr>
          <a:xfrm>
            <a:off x="7255820" y="2306085"/>
            <a:ext cx="2676" cy="275332"/>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p:nvPr/>
        </p:nvSpPr>
        <p:spPr>
          <a:xfrm>
            <a:off x="7258355" y="2308620"/>
            <a:ext cx="2817" cy="270122"/>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3"/>
          <p:cNvSpPr/>
          <p:nvPr/>
        </p:nvSpPr>
        <p:spPr>
          <a:xfrm>
            <a:off x="7261031" y="2311296"/>
            <a:ext cx="2817" cy="264911"/>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3"/>
          <p:cNvSpPr/>
          <p:nvPr/>
        </p:nvSpPr>
        <p:spPr>
          <a:xfrm>
            <a:off x="7263706" y="2313972"/>
            <a:ext cx="2676" cy="256883"/>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3"/>
          <p:cNvSpPr/>
          <p:nvPr/>
        </p:nvSpPr>
        <p:spPr>
          <a:xfrm>
            <a:off x="7266241" y="2319183"/>
            <a:ext cx="5352" cy="249137"/>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3"/>
          <p:cNvSpPr/>
          <p:nvPr/>
        </p:nvSpPr>
        <p:spPr>
          <a:xfrm>
            <a:off x="7271452" y="2321718"/>
            <a:ext cx="2817" cy="243926"/>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3"/>
          <p:cNvSpPr/>
          <p:nvPr/>
        </p:nvSpPr>
        <p:spPr>
          <a:xfrm>
            <a:off x="7274128" y="2324394"/>
            <a:ext cx="2817" cy="23871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3"/>
          <p:cNvSpPr/>
          <p:nvPr/>
        </p:nvSpPr>
        <p:spPr>
          <a:xfrm>
            <a:off x="7276804" y="2327070"/>
            <a:ext cx="2676" cy="233364"/>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3"/>
          <p:cNvSpPr/>
          <p:nvPr/>
        </p:nvSpPr>
        <p:spPr>
          <a:xfrm>
            <a:off x="7279339" y="2329605"/>
            <a:ext cx="2817" cy="228153"/>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3"/>
          <p:cNvSpPr/>
          <p:nvPr/>
        </p:nvSpPr>
        <p:spPr>
          <a:xfrm>
            <a:off x="7284550" y="2337491"/>
            <a:ext cx="5493" cy="212379"/>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3"/>
          <p:cNvSpPr/>
          <p:nvPr/>
        </p:nvSpPr>
        <p:spPr>
          <a:xfrm>
            <a:off x="7289902" y="2340167"/>
            <a:ext cx="2676" cy="207168"/>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3"/>
          <p:cNvSpPr/>
          <p:nvPr/>
        </p:nvSpPr>
        <p:spPr>
          <a:xfrm>
            <a:off x="7292437" y="2342702"/>
            <a:ext cx="2817" cy="201957"/>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3"/>
          <p:cNvSpPr/>
          <p:nvPr/>
        </p:nvSpPr>
        <p:spPr>
          <a:xfrm>
            <a:off x="7295112" y="2345378"/>
            <a:ext cx="2817" cy="196746"/>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3"/>
          <p:cNvSpPr/>
          <p:nvPr/>
        </p:nvSpPr>
        <p:spPr>
          <a:xfrm>
            <a:off x="7297788" y="2347913"/>
            <a:ext cx="2676" cy="191536"/>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3"/>
          <p:cNvSpPr/>
          <p:nvPr/>
        </p:nvSpPr>
        <p:spPr>
          <a:xfrm>
            <a:off x="7300323" y="2350589"/>
            <a:ext cx="2817" cy="183649"/>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3"/>
          <p:cNvSpPr/>
          <p:nvPr/>
        </p:nvSpPr>
        <p:spPr>
          <a:xfrm>
            <a:off x="7302999" y="2355800"/>
            <a:ext cx="5352" cy="175762"/>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3"/>
          <p:cNvSpPr/>
          <p:nvPr/>
        </p:nvSpPr>
        <p:spPr>
          <a:xfrm>
            <a:off x="7308210" y="2358475"/>
            <a:ext cx="2817" cy="170551"/>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3"/>
          <p:cNvSpPr/>
          <p:nvPr/>
        </p:nvSpPr>
        <p:spPr>
          <a:xfrm>
            <a:off x="7310886" y="2361151"/>
            <a:ext cx="2676" cy="165199"/>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3"/>
          <p:cNvSpPr/>
          <p:nvPr/>
        </p:nvSpPr>
        <p:spPr>
          <a:xfrm>
            <a:off x="7313421" y="2363686"/>
            <a:ext cx="2817" cy="159989"/>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3"/>
          <p:cNvSpPr/>
          <p:nvPr/>
        </p:nvSpPr>
        <p:spPr>
          <a:xfrm>
            <a:off x="7316097" y="2366362"/>
            <a:ext cx="2676" cy="154778"/>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3"/>
          <p:cNvSpPr/>
          <p:nvPr/>
        </p:nvSpPr>
        <p:spPr>
          <a:xfrm>
            <a:off x="7318632" y="2368897"/>
            <a:ext cx="2817" cy="147032"/>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3"/>
          <p:cNvSpPr/>
          <p:nvPr/>
        </p:nvSpPr>
        <p:spPr>
          <a:xfrm>
            <a:off x="7321308" y="2374249"/>
            <a:ext cx="5352" cy="139004"/>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3"/>
          <p:cNvSpPr/>
          <p:nvPr/>
        </p:nvSpPr>
        <p:spPr>
          <a:xfrm>
            <a:off x="7326518" y="2376784"/>
            <a:ext cx="2817" cy="133793"/>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a:off x="7329194" y="2379460"/>
            <a:ext cx="2676" cy="128582"/>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3"/>
          <p:cNvSpPr/>
          <p:nvPr/>
        </p:nvSpPr>
        <p:spPr>
          <a:xfrm>
            <a:off x="7331729" y="2381995"/>
            <a:ext cx="2817" cy="123371"/>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3"/>
          <p:cNvSpPr/>
          <p:nvPr/>
        </p:nvSpPr>
        <p:spPr>
          <a:xfrm>
            <a:off x="7334405" y="2384671"/>
            <a:ext cx="2817" cy="11802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3"/>
          <p:cNvSpPr/>
          <p:nvPr/>
        </p:nvSpPr>
        <p:spPr>
          <a:xfrm>
            <a:off x="7337081" y="2387346"/>
            <a:ext cx="2676" cy="110133"/>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3"/>
          <p:cNvSpPr/>
          <p:nvPr/>
        </p:nvSpPr>
        <p:spPr>
          <a:xfrm>
            <a:off x="7339616" y="2392557"/>
            <a:ext cx="5493" cy="102387"/>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3"/>
          <p:cNvSpPr/>
          <p:nvPr/>
        </p:nvSpPr>
        <p:spPr>
          <a:xfrm>
            <a:off x="7344968" y="2395092"/>
            <a:ext cx="2676" cy="97176"/>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3"/>
          <p:cNvSpPr/>
          <p:nvPr/>
        </p:nvSpPr>
        <p:spPr>
          <a:xfrm>
            <a:off x="7347503" y="2397768"/>
            <a:ext cx="2817" cy="91824"/>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3"/>
          <p:cNvSpPr/>
          <p:nvPr/>
        </p:nvSpPr>
        <p:spPr>
          <a:xfrm>
            <a:off x="7350178" y="2400444"/>
            <a:ext cx="2676" cy="86614"/>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3"/>
          <p:cNvSpPr/>
          <p:nvPr/>
        </p:nvSpPr>
        <p:spPr>
          <a:xfrm>
            <a:off x="7352713" y="2402979"/>
            <a:ext cx="2817" cy="81403"/>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3"/>
          <p:cNvSpPr/>
          <p:nvPr/>
        </p:nvSpPr>
        <p:spPr>
          <a:xfrm>
            <a:off x="7355389" y="2405655"/>
            <a:ext cx="2817" cy="73516"/>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3"/>
          <p:cNvSpPr/>
          <p:nvPr/>
        </p:nvSpPr>
        <p:spPr>
          <a:xfrm>
            <a:off x="7358065" y="2410866"/>
            <a:ext cx="5352" cy="65629"/>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3"/>
          <p:cNvSpPr/>
          <p:nvPr/>
        </p:nvSpPr>
        <p:spPr>
          <a:xfrm>
            <a:off x="7363276" y="2413541"/>
            <a:ext cx="2676" cy="60418"/>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3"/>
          <p:cNvSpPr/>
          <p:nvPr/>
        </p:nvSpPr>
        <p:spPr>
          <a:xfrm>
            <a:off x="7365811" y="2416076"/>
            <a:ext cx="2817" cy="55207"/>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3"/>
          <p:cNvSpPr/>
          <p:nvPr/>
        </p:nvSpPr>
        <p:spPr>
          <a:xfrm>
            <a:off x="7368487" y="2418752"/>
            <a:ext cx="2817" cy="49996"/>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3"/>
          <p:cNvSpPr/>
          <p:nvPr/>
        </p:nvSpPr>
        <p:spPr>
          <a:xfrm>
            <a:off x="7371163" y="2421428"/>
            <a:ext cx="2676" cy="4464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3"/>
          <p:cNvSpPr/>
          <p:nvPr/>
        </p:nvSpPr>
        <p:spPr>
          <a:xfrm>
            <a:off x="7373698" y="2423963"/>
            <a:ext cx="2817" cy="36899"/>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3"/>
          <p:cNvSpPr/>
          <p:nvPr/>
        </p:nvSpPr>
        <p:spPr>
          <a:xfrm>
            <a:off x="7376374" y="2429174"/>
            <a:ext cx="5352" cy="29012"/>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3"/>
          <p:cNvSpPr/>
          <p:nvPr/>
        </p:nvSpPr>
        <p:spPr>
          <a:xfrm>
            <a:off x="7381584" y="2431850"/>
            <a:ext cx="2817" cy="23801"/>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3"/>
          <p:cNvSpPr/>
          <p:nvPr/>
        </p:nvSpPr>
        <p:spPr>
          <a:xfrm>
            <a:off x="7384260" y="2434526"/>
            <a:ext cx="2676" cy="18449"/>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3"/>
          <p:cNvSpPr/>
          <p:nvPr/>
        </p:nvSpPr>
        <p:spPr>
          <a:xfrm>
            <a:off x="7386795" y="2437061"/>
            <a:ext cx="2817" cy="13238"/>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43"/>
          <p:cNvGrpSpPr/>
          <p:nvPr/>
        </p:nvGrpSpPr>
        <p:grpSpPr>
          <a:xfrm>
            <a:off x="6928127" y="-153501"/>
            <a:ext cx="2872292" cy="2378232"/>
            <a:chOff x="2210400" y="2558550"/>
            <a:chExt cx="971025" cy="804000"/>
          </a:xfrm>
        </p:grpSpPr>
        <p:sp>
          <p:nvSpPr>
            <p:cNvPr id="102" name="Google Shape;102;p4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 name="Google Shape;110;p43"/>
          <p:cNvGrpSpPr/>
          <p:nvPr/>
        </p:nvGrpSpPr>
        <p:grpSpPr>
          <a:xfrm>
            <a:off x="6759101" y="683981"/>
            <a:ext cx="849356" cy="703259"/>
            <a:chOff x="2210400" y="2558550"/>
            <a:chExt cx="971025" cy="804000"/>
          </a:xfrm>
        </p:grpSpPr>
        <p:sp>
          <p:nvSpPr>
            <p:cNvPr id="111" name="Google Shape;111;p4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43"/>
          <p:cNvGrpSpPr/>
          <p:nvPr/>
        </p:nvGrpSpPr>
        <p:grpSpPr>
          <a:xfrm>
            <a:off x="5981081" y="902566"/>
            <a:ext cx="849275" cy="848250"/>
            <a:chOff x="2651171" y="2397773"/>
            <a:chExt cx="2099568" cy="2097033"/>
          </a:xfrm>
        </p:grpSpPr>
        <p:sp>
          <p:nvSpPr>
            <p:cNvPr id="120" name="Google Shape;120;p4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43"/>
          <p:cNvGrpSpPr/>
          <p:nvPr/>
        </p:nvGrpSpPr>
        <p:grpSpPr>
          <a:xfrm>
            <a:off x="8388278" y="3692803"/>
            <a:ext cx="1067211" cy="1065922"/>
            <a:chOff x="2651171" y="2397773"/>
            <a:chExt cx="2099568" cy="2097033"/>
          </a:xfrm>
        </p:grpSpPr>
        <p:sp>
          <p:nvSpPr>
            <p:cNvPr id="123" name="Google Shape;123;p43"/>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 name="Google Shape;126;p43"/>
          <p:cNvGrpSpPr/>
          <p:nvPr/>
        </p:nvGrpSpPr>
        <p:grpSpPr>
          <a:xfrm>
            <a:off x="5134360" y="1145509"/>
            <a:ext cx="4779359" cy="3901002"/>
            <a:chOff x="2556818" y="232872"/>
            <a:chExt cx="6486643" cy="5294519"/>
          </a:xfrm>
        </p:grpSpPr>
        <p:sp>
          <p:nvSpPr>
            <p:cNvPr id="127" name="Google Shape;127;p43"/>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3"/>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3"/>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3"/>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3"/>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3"/>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3"/>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3"/>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3"/>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52"/>
        <p:cNvGrpSpPr/>
        <p:nvPr/>
      </p:nvGrpSpPr>
      <p:grpSpPr>
        <a:xfrm>
          <a:off x="0" y="0"/>
          <a:ext cx="0" cy="0"/>
          <a:chOff x="0" y="0"/>
          <a:chExt cx="0" cy="0"/>
        </a:xfrm>
      </p:grpSpPr>
      <p:sp>
        <p:nvSpPr>
          <p:cNvPr id="2153" name="Google Shape;2153;p75"/>
          <p:cNvSpPr/>
          <p:nvPr/>
        </p:nvSpPr>
        <p:spPr>
          <a:xfrm flipH="1">
            <a:off x="102342" y="1027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4" name="Google Shape;2154;p75"/>
          <p:cNvGrpSpPr/>
          <p:nvPr/>
        </p:nvGrpSpPr>
        <p:grpSpPr>
          <a:xfrm flipH="1">
            <a:off x="-603882" y="-418180"/>
            <a:ext cx="2136578" cy="1768212"/>
            <a:chOff x="5440750" y="1669400"/>
            <a:chExt cx="971525" cy="804025"/>
          </a:xfrm>
        </p:grpSpPr>
        <p:sp>
          <p:nvSpPr>
            <p:cNvPr id="2155" name="Google Shape;2155;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75"/>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75"/>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75"/>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6" name="Google Shape;2166;p75"/>
          <p:cNvGrpSpPr/>
          <p:nvPr/>
        </p:nvGrpSpPr>
        <p:grpSpPr>
          <a:xfrm>
            <a:off x="-1110993" y="1389236"/>
            <a:ext cx="2429466" cy="2063219"/>
            <a:chOff x="4665875" y="2808650"/>
            <a:chExt cx="993850" cy="844025"/>
          </a:xfrm>
        </p:grpSpPr>
        <p:sp>
          <p:nvSpPr>
            <p:cNvPr id="2167" name="Google Shape;2167;p75"/>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75"/>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75"/>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75"/>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75"/>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75"/>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75"/>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4" name="Google Shape;2174;p75"/>
          <p:cNvGrpSpPr/>
          <p:nvPr/>
        </p:nvGrpSpPr>
        <p:grpSpPr>
          <a:xfrm flipH="1">
            <a:off x="6738226" y="2911751"/>
            <a:ext cx="3525470" cy="3410618"/>
            <a:chOff x="5440750" y="1669400"/>
            <a:chExt cx="971525" cy="939875"/>
          </a:xfrm>
        </p:grpSpPr>
        <p:sp>
          <p:nvSpPr>
            <p:cNvPr id="2175" name="Google Shape;2175;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7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7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7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7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7" name="Google Shape;2187;p75"/>
          <p:cNvGrpSpPr/>
          <p:nvPr/>
        </p:nvGrpSpPr>
        <p:grpSpPr>
          <a:xfrm rot="5400000">
            <a:off x="6875511" y="1422360"/>
            <a:ext cx="2695006" cy="2887947"/>
            <a:chOff x="5440750" y="1669400"/>
            <a:chExt cx="975815" cy="1045676"/>
          </a:xfrm>
        </p:grpSpPr>
        <p:sp>
          <p:nvSpPr>
            <p:cNvPr id="2188" name="Google Shape;2188;p7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7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7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7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7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7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7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7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75"/>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75"/>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75"/>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75"/>
            <p:cNvSpPr/>
            <p:nvPr/>
          </p:nvSpPr>
          <p:spPr>
            <a:xfrm>
              <a:off x="6107140" y="2405651"/>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00"/>
        <p:cNvGrpSpPr/>
        <p:nvPr/>
      </p:nvGrpSpPr>
      <p:grpSpPr>
        <a:xfrm>
          <a:off x="0" y="0"/>
          <a:ext cx="0" cy="0"/>
          <a:chOff x="0" y="0"/>
          <a:chExt cx="0" cy="0"/>
        </a:xfrm>
      </p:grpSpPr>
      <p:grpSp>
        <p:nvGrpSpPr>
          <p:cNvPr id="2201" name="Google Shape;2201;p76"/>
          <p:cNvGrpSpPr/>
          <p:nvPr/>
        </p:nvGrpSpPr>
        <p:grpSpPr>
          <a:xfrm rot="10800000" flipH="1">
            <a:off x="-1215840" y="503176"/>
            <a:ext cx="2872823" cy="2439739"/>
            <a:chOff x="4665875" y="2808650"/>
            <a:chExt cx="993850" cy="844025"/>
          </a:xfrm>
        </p:grpSpPr>
        <p:sp>
          <p:nvSpPr>
            <p:cNvPr id="2202" name="Google Shape;2202;p7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7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7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7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76"/>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76"/>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76"/>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9" name="Google Shape;2209;p76"/>
          <p:cNvGrpSpPr/>
          <p:nvPr/>
        </p:nvGrpSpPr>
        <p:grpSpPr>
          <a:xfrm rot="10800000" flipH="1">
            <a:off x="-309809" y="2691848"/>
            <a:ext cx="2872292" cy="2378232"/>
            <a:chOff x="2210400" y="2558550"/>
            <a:chExt cx="971025" cy="804000"/>
          </a:xfrm>
        </p:grpSpPr>
        <p:sp>
          <p:nvSpPr>
            <p:cNvPr id="2210" name="Google Shape;2210;p7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7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7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7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7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7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7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7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8" name="Google Shape;2218;p76"/>
          <p:cNvSpPr/>
          <p:nvPr/>
        </p:nvSpPr>
        <p:spPr>
          <a:xfrm rot="10800000" flipH="1">
            <a:off x="-94215" y="30811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76"/>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76"/>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1" name="Google Shape;2221;p76"/>
          <p:cNvGrpSpPr/>
          <p:nvPr/>
        </p:nvGrpSpPr>
        <p:grpSpPr>
          <a:xfrm flipH="1">
            <a:off x="6947190" y="-119799"/>
            <a:ext cx="3563418" cy="3276021"/>
            <a:chOff x="4765450" y="2817950"/>
            <a:chExt cx="894275" cy="822150"/>
          </a:xfrm>
        </p:grpSpPr>
        <p:sp>
          <p:nvSpPr>
            <p:cNvPr id="2222" name="Google Shape;2222;p76"/>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76"/>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76"/>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76"/>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6"/>
        <p:cNvGrpSpPr/>
        <p:nvPr/>
      </p:nvGrpSpPr>
      <p:grpSpPr>
        <a:xfrm>
          <a:off x="0" y="0"/>
          <a:ext cx="0" cy="0"/>
          <a:chOff x="0" y="0"/>
          <a:chExt cx="0" cy="0"/>
        </a:xfrm>
      </p:grpSpPr>
      <p:sp>
        <p:nvSpPr>
          <p:cNvPr id="137" name="Google Shape;137;p44"/>
          <p:cNvSpPr txBox="1">
            <a:spLocks noGrp="1"/>
          </p:cNvSpPr>
          <p:nvPr>
            <p:ph type="title"/>
          </p:nvPr>
        </p:nvSpPr>
        <p:spPr>
          <a:xfrm>
            <a:off x="1506398" y="155927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8" name="Google Shape;138;p44"/>
          <p:cNvSpPr txBox="1">
            <a:spLocks noGrp="1"/>
          </p:cNvSpPr>
          <p:nvPr>
            <p:ph type="title" idx="2"/>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9" name="Google Shape;139;p44"/>
          <p:cNvSpPr txBox="1">
            <a:spLocks noGrp="1"/>
          </p:cNvSpPr>
          <p:nvPr>
            <p:ph type="subTitle" idx="1"/>
          </p:nvPr>
        </p:nvSpPr>
        <p:spPr>
          <a:xfrm>
            <a:off x="1506390" y="199655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4"/>
          <p:cNvSpPr txBox="1">
            <a:spLocks noGrp="1"/>
          </p:cNvSpPr>
          <p:nvPr>
            <p:ph type="title" idx="3"/>
          </p:nvPr>
        </p:nvSpPr>
        <p:spPr>
          <a:xfrm>
            <a:off x="1506523" y="327262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1" name="Google Shape;141;p44"/>
          <p:cNvSpPr txBox="1">
            <a:spLocks noGrp="1"/>
          </p:cNvSpPr>
          <p:nvPr>
            <p:ph type="title" idx="4"/>
          </p:nvPr>
        </p:nvSpPr>
        <p:spPr>
          <a:xfrm>
            <a:off x="730469" y="342502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2" name="Google Shape;142;p44"/>
          <p:cNvSpPr txBox="1">
            <a:spLocks noGrp="1"/>
          </p:cNvSpPr>
          <p:nvPr>
            <p:ph type="subTitle" idx="5"/>
          </p:nvPr>
        </p:nvSpPr>
        <p:spPr>
          <a:xfrm>
            <a:off x="1506514" y="370990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44"/>
          <p:cNvSpPr txBox="1">
            <a:spLocks noGrp="1"/>
          </p:cNvSpPr>
          <p:nvPr>
            <p:ph type="title" idx="6"/>
          </p:nvPr>
        </p:nvSpPr>
        <p:spPr>
          <a:xfrm>
            <a:off x="5045226" y="155927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4" name="Google Shape;144;p44"/>
          <p:cNvSpPr txBox="1">
            <a:spLocks noGrp="1"/>
          </p:cNvSpPr>
          <p:nvPr>
            <p:ph type="title" idx="7"/>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5" name="Google Shape;145;p44"/>
          <p:cNvSpPr txBox="1">
            <a:spLocks noGrp="1"/>
          </p:cNvSpPr>
          <p:nvPr>
            <p:ph type="subTitle" idx="8"/>
          </p:nvPr>
        </p:nvSpPr>
        <p:spPr>
          <a:xfrm>
            <a:off x="5045218" y="199655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4"/>
          <p:cNvSpPr txBox="1">
            <a:spLocks noGrp="1"/>
          </p:cNvSpPr>
          <p:nvPr>
            <p:ph type="title" idx="9"/>
          </p:nvPr>
        </p:nvSpPr>
        <p:spPr>
          <a:xfrm>
            <a:off x="4282125" y="342502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grpSp>
        <p:nvGrpSpPr>
          <p:cNvPr id="147" name="Google Shape;147;p44"/>
          <p:cNvGrpSpPr/>
          <p:nvPr/>
        </p:nvGrpSpPr>
        <p:grpSpPr>
          <a:xfrm>
            <a:off x="-3302090" y="-450720"/>
            <a:ext cx="4015313" cy="3884503"/>
            <a:chOff x="5440750" y="1669400"/>
            <a:chExt cx="971525" cy="939875"/>
          </a:xfrm>
        </p:grpSpPr>
        <p:sp>
          <p:nvSpPr>
            <p:cNvPr id="148" name="Google Shape;148;p44"/>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4"/>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4"/>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4"/>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4"/>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4"/>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4"/>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4"/>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4"/>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4"/>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4"/>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4"/>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4"/>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4"/>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4"/>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44"/>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4"/>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4"/>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4"/>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44"/>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4"/>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4"/>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4"/>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4"/>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4"/>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44"/>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4"/>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44"/>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4"/>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44"/>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4"/>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4"/>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4"/>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4"/>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4"/>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44"/>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44"/>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4"/>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4"/>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4"/>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4"/>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4"/>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4"/>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4"/>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4"/>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4"/>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44"/>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4"/>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4"/>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4"/>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4"/>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4"/>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4"/>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4"/>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44"/>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4"/>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4"/>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4"/>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4"/>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4"/>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4"/>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4"/>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4"/>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4"/>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44"/>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4"/>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4"/>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4"/>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4"/>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4"/>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4"/>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4"/>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44"/>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4"/>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4"/>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4"/>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4"/>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4"/>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4"/>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4"/>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44"/>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4"/>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4"/>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4"/>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4"/>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44"/>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4"/>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44"/>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4"/>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4"/>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4"/>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4"/>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4"/>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4"/>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44"/>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44"/>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4"/>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4"/>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4"/>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4"/>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4"/>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4"/>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4"/>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4"/>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44"/>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4"/>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4"/>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4"/>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4"/>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4"/>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4"/>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4"/>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4"/>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44"/>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4"/>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44"/>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44"/>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p44"/>
          <p:cNvSpPr/>
          <p:nvPr/>
        </p:nvSpPr>
        <p:spPr>
          <a:xfrm>
            <a:off x="7013780" y="2081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44"/>
          <p:cNvGrpSpPr/>
          <p:nvPr/>
        </p:nvGrpSpPr>
        <p:grpSpPr>
          <a:xfrm>
            <a:off x="7000981" y="195816"/>
            <a:ext cx="849275" cy="848250"/>
            <a:chOff x="2651171" y="2397773"/>
            <a:chExt cx="2099568" cy="2097033"/>
          </a:xfrm>
        </p:grpSpPr>
        <p:sp>
          <p:nvSpPr>
            <p:cNvPr id="269" name="Google Shape;269;p4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4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44"/>
          <p:cNvGrpSpPr/>
          <p:nvPr/>
        </p:nvGrpSpPr>
        <p:grpSpPr>
          <a:xfrm>
            <a:off x="7263610" y="-297378"/>
            <a:ext cx="2216073" cy="1834889"/>
            <a:chOff x="2210400" y="2558550"/>
            <a:chExt cx="971025" cy="804000"/>
          </a:xfrm>
        </p:grpSpPr>
        <p:sp>
          <p:nvSpPr>
            <p:cNvPr id="272" name="Google Shape;272;p4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4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4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44"/>
          <p:cNvGrpSpPr/>
          <p:nvPr/>
        </p:nvGrpSpPr>
        <p:grpSpPr>
          <a:xfrm>
            <a:off x="5978160" y="2286430"/>
            <a:ext cx="4015313" cy="3884503"/>
            <a:chOff x="5440750" y="1669400"/>
            <a:chExt cx="971525" cy="939875"/>
          </a:xfrm>
        </p:grpSpPr>
        <p:sp>
          <p:nvSpPr>
            <p:cNvPr id="281" name="Google Shape;281;p44"/>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4"/>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4"/>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4"/>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4"/>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4"/>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4"/>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4"/>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4"/>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4"/>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4"/>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4"/>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4"/>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4"/>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4"/>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4"/>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4"/>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4"/>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4"/>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4"/>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4"/>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4"/>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4"/>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4"/>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4"/>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4"/>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4"/>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4"/>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4"/>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4"/>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4"/>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4"/>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4"/>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4"/>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4"/>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4"/>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4"/>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4"/>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4"/>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4"/>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4"/>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44"/>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4"/>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4"/>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4"/>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4"/>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4"/>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4"/>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4"/>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4"/>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4"/>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4"/>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4"/>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4"/>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4"/>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4"/>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4"/>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4"/>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4"/>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4"/>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4"/>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4"/>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4"/>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4"/>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4"/>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4"/>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4"/>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4"/>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4"/>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4"/>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4"/>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4"/>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4"/>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4"/>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4"/>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4"/>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4"/>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4"/>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4"/>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4"/>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4"/>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4"/>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4"/>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4"/>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4"/>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4"/>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4"/>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4"/>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4"/>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4"/>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4"/>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4"/>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4"/>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4"/>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4"/>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4"/>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4"/>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4"/>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4"/>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4"/>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4"/>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4"/>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44"/>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4"/>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4"/>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4"/>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4"/>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4"/>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4"/>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4"/>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4"/>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4"/>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4"/>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4"/>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44"/>
          <p:cNvSpPr txBox="1">
            <a:spLocks noGrp="1"/>
          </p:cNvSpPr>
          <p:nvPr>
            <p:ph type="title" idx="13"/>
          </p:nvPr>
        </p:nvSpPr>
        <p:spPr>
          <a:xfrm>
            <a:off x="5045351" y="3272625"/>
            <a:ext cx="25743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1" name="Google Shape;401;p44"/>
          <p:cNvSpPr txBox="1">
            <a:spLocks noGrp="1"/>
          </p:cNvSpPr>
          <p:nvPr>
            <p:ph type="subTitle" idx="14"/>
          </p:nvPr>
        </p:nvSpPr>
        <p:spPr>
          <a:xfrm>
            <a:off x="5045342" y="3709900"/>
            <a:ext cx="2574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44"/>
          <p:cNvSpPr txBox="1">
            <a:spLocks noGrp="1"/>
          </p:cNvSpPr>
          <p:nvPr>
            <p:ph type="title" idx="15"/>
          </p:nvPr>
        </p:nvSpPr>
        <p:spPr>
          <a:xfrm>
            <a:off x="713225" y="539500"/>
            <a:ext cx="76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03"/>
        <p:cNvGrpSpPr/>
        <p:nvPr/>
      </p:nvGrpSpPr>
      <p:grpSpPr>
        <a:xfrm>
          <a:off x="0" y="0"/>
          <a:ext cx="0" cy="0"/>
          <a:chOff x="0" y="0"/>
          <a:chExt cx="0" cy="0"/>
        </a:xfrm>
      </p:grpSpPr>
      <p:sp>
        <p:nvSpPr>
          <p:cNvPr id="404" name="Google Shape;404;p45"/>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5" name="Google Shape;405;p45"/>
          <p:cNvGrpSpPr/>
          <p:nvPr/>
        </p:nvGrpSpPr>
        <p:grpSpPr>
          <a:xfrm>
            <a:off x="5868426" y="-153461"/>
            <a:ext cx="3931972" cy="3255637"/>
            <a:chOff x="2210400" y="2558550"/>
            <a:chExt cx="971025" cy="804000"/>
          </a:xfrm>
        </p:grpSpPr>
        <p:sp>
          <p:nvSpPr>
            <p:cNvPr id="406" name="Google Shape;406;p4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 name="Google Shape;414;p45"/>
          <p:cNvGrpSpPr/>
          <p:nvPr/>
        </p:nvGrpSpPr>
        <p:grpSpPr>
          <a:xfrm>
            <a:off x="5637046" y="992950"/>
            <a:ext cx="1162705" cy="962710"/>
            <a:chOff x="2210400" y="2558550"/>
            <a:chExt cx="971025" cy="804000"/>
          </a:xfrm>
        </p:grpSpPr>
        <p:sp>
          <p:nvSpPr>
            <p:cNvPr id="415" name="Google Shape;415;p4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 name="Google Shape;423;p45"/>
          <p:cNvGrpSpPr/>
          <p:nvPr/>
        </p:nvGrpSpPr>
        <p:grpSpPr>
          <a:xfrm>
            <a:off x="7253149" y="3334154"/>
            <a:ext cx="1162531" cy="1161127"/>
            <a:chOff x="2651171" y="2397773"/>
            <a:chExt cx="2099568" cy="2097033"/>
          </a:xfrm>
        </p:grpSpPr>
        <p:sp>
          <p:nvSpPr>
            <p:cNvPr id="424" name="Google Shape;424;p4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45"/>
          <p:cNvGrpSpPr/>
          <p:nvPr/>
        </p:nvGrpSpPr>
        <p:grpSpPr>
          <a:xfrm>
            <a:off x="-1552190" y="1537709"/>
            <a:ext cx="4779359" cy="3901002"/>
            <a:chOff x="2556818" y="232872"/>
            <a:chExt cx="6486643" cy="5294519"/>
          </a:xfrm>
        </p:grpSpPr>
        <p:sp>
          <p:nvSpPr>
            <p:cNvPr id="427" name="Google Shape;427;p4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5"/>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 name="Google Shape;436;p45"/>
          <p:cNvGrpSpPr/>
          <p:nvPr/>
        </p:nvGrpSpPr>
        <p:grpSpPr>
          <a:xfrm>
            <a:off x="1701728" y="4085003"/>
            <a:ext cx="1067211" cy="1065922"/>
            <a:chOff x="2651171" y="2397773"/>
            <a:chExt cx="2099568" cy="2097033"/>
          </a:xfrm>
        </p:grpSpPr>
        <p:sp>
          <p:nvSpPr>
            <p:cNvPr id="437" name="Google Shape;437;p45"/>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 name="Google Shape;440;p45"/>
          <p:cNvSpPr txBox="1">
            <a:spLocks noGrp="1"/>
          </p:cNvSpPr>
          <p:nvPr>
            <p:ph type="title"/>
          </p:nvPr>
        </p:nvSpPr>
        <p:spPr>
          <a:xfrm>
            <a:off x="2074375" y="2993651"/>
            <a:ext cx="46581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1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41" name="Google Shape;441;p45"/>
          <p:cNvSpPr txBox="1">
            <a:spLocks noGrp="1"/>
          </p:cNvSpPr>
          <p:nvPr>
            <p:ph type="subTitle" idx="1"/>
          </p:nvPr>
        </p:nvSpPr>
        <p:spPr>
          <a:xfrm>
            <a:off x="2074375" y="1438075"/>
            <a:ext cx="5385000" cy="144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2"/>
        <p:cNvGrpSpPr/>
        <p:nvPr/>
      </p:nvGrpSpPr>
      <p:grpSpPr>
        <a:xfrm>
          <a:off x="0" y="0"/>
          <a:ext cx="0" cy="0"/>
          <a:chOff x="0" y="0"/>
          <a:chExt cx="0" cy="0"/>
        </a:xfrm>
      </p:grpSpPr>
      <p:sp>
        <p:nvSpPr>
          <p:cNvPr id="443" name="Google Shape;443;p46"/>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4" name="Google Shape;444;p46"/>
          <p:cNvSpPr txBox="1">
            <a:spLocks noGrp="1"/>
          </p:cNvSpPr>
          <p:nvPr>
            <p:ph type="subTitle" idx="1"/>
          </p:nvPr>
        </p:nvSpPr>
        <p:spPr>
          <a:xfrm>
            <a:off x="5449425" y="3203575"/>
            <a:ext cx="2998800" cy="604200"/>
          </a:xfrm>
          <a:prstGeom prst="rect">
            <a:avLst/>
          </a:prstGeom>
          <a:solidFill>
            <a:srgbClr val="00FFFF"/>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100"/>
              <a:buNone/>
              <a:defRPr sz="1600" b="1">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5" name="Google Shape;445;p46"/>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b="1"/>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446" name="Google Shape;446;p46"/>
          <p:cNvGrpSpPr/>
          <p:nvPr/>
        </p:nvGrpSpPr>
        <p:grpSpPr>
          <a:xfrm rot="10800000" flipH="1">
            <a:off x="-1432565" y="-125795"/>
            <a:ext cx="4015313" cy="3884503"/>
            <a:chOff x="5440750" y="1669400"/>
            <a:chExt cx="971525" cy="939875"/>
          </a:xfrm>
        </p:grpSpPr>
        <p:sp>
          <p:nvSpPr>
            <p:cNvPr id="447" name="Google Shape;447;p46"/>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6"/>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6"/>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6"/>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6"/>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6"/>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6"/>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6"/>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6"/>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6"/>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6"/>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6"/>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6"/>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6"/>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6"/>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6"/>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6"/>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6"/>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6"/>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6"/>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6"/>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6"/>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6"/>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6"/>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6"/>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6"/>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6"/>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6"/>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6"/>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6"/>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6"/>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6"/>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6"/>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6"/>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6"/>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6"/>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6"/>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6"/>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6"/>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6"/>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6"/>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6"/>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6"/>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6"/>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6"/>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6"/>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6"/>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6"/>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6"/>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6"/>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6"/>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6"/>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6"/>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6"/>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6"/>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6"/>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6"/>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6"/>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6"/>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6"/>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6"/>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6"/>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6"/>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6"/>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6"/>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6"/>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6"/>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6"/>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6"/>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6"/>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6"/>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6"/>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6"/>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6"/>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6"/>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6"/>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6"/>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6"/>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6"/>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6"/>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6"/>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6"/>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6"/>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6"/>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6"/>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6"/>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6"/>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6"/>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6"/>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6"/>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6"/>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6"/>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6"/>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6"/>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6"/>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6"/>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6"/>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6"/>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6"/>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6"/>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6"/>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6"/>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6"/>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6"/>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6"/>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6"/>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6"/>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6"/>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6"/>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6"/>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6"/>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6"/>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6"/>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6"/>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6"/>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6"/>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6"/>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 name="Google Shape;566;p46"/>
          <p:cNvGrpSpPr/>
          <p:nvPr/>
        </p:nvGrpSpPr>
        <p:grpSpPr>
          <a:xfrm>
            <a:off x="1147477" y="2947974"/>
            <a:ext cx="2872292" cy="2378232"/>
            <a:chOff x="2210400" y="2558550"/>
            <a:chExt cx="971025" cy="804000"/>
          </a:xfrm>
        </p:grpSpPr>
        <p:sp>
          <p:nvSpPr>
            <p:cNvPr id="567" name="Google Shape;567;p4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 name="Google Shape;575;p46"/>
          <p:cNvGrpSpPr/>
          <p:nvPr/>
        </p:nvGrpSpPr>
        <p:grpSpPr>
          <a:xfrm>
            <a:off x="1392756" y="169091"/>
            <a:ext cx="849275" cy="848250"/>
            <a:chOff x="2651171" y="2397773"/>
            <a:chExt cx="2099568" cy="2097033"/>
          </a:xfrm>
        </p:grpSpPr>
        <p:sp>
          <p:nvSpPr>
            <p:cNvPr id="576" name="Google Shape;576;p46"/>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solidFill>
              <a:srgbClr val="00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6"/>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solidFill>
              <a:srgbClr val="00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8"/>
        <p:cNvGrpSpPr/>
        <p:nvPr/>
      </p:nvGrpSpPr>
      <p:grpSpPr>
        <a:xfrm>
          <a:off x="0" y="0"/>
          <a:ext cx="0" cy="0"/>
          <a:chOff x="0" y="0"/>
          <a:chExt cx="0" cy="0"/>
        </a:xfrm>
      </p:grpSpPr>
      <p:sp>
        <p:nvSpPr>
          <p:cNvPr id="579" name="Google Shape;579;p47"/>
          <p:cNvSpPr txBox="1">
            <a:spLocks noGrp="1"/>
          </p:cNvSpPr>
          <p:nvPr>
            <p:ph type="title"/>
          </p:nvPr>
        </p:nvSpPr>
        <p:spPr>
          <a:xfrm>
            <a:off x="732275" y="1210763"/>
            <a:ext cx="5067900" cy="129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80" name="Google Shape;580;p47"/>
          <p:cNvSpPr txBox="1">
            <a:spLocks noGrp="1"/>
          </p:cNvSpPr>
          <p:nvPr>
            <p:ph type="subTitle" idx="1"/>
          </p:nvPr>
        </p:nvSpPr>
        <p:spPr>
          <a:xfrm>
            <a:off x="713225" y="2567813"/>
            <a:ext cx="5106000" cy="14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581" name="Google Shape;581;p47"/>
          <p:cNvGrpSpPr/>
          <p:nvPr/>
        </p:nvGrpSpPr>
        <p:grpSpPr>
          <a:xfrm>
            <a:off x="7407435" y="2879891"/>
            <a:ext cx="849275" cy="848250"/>
            <a:chOff x="8751122" y="1283566"/>
            <a:chExt cx="849275" cy="848250"/>
          </a:xfrm>
        </p:grpSpPr>
        <p:sp>
          <p:nvSpPr>
            <p:cNvPr id="582" name="Google Shape;582;p47"/>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47"/>
            <p:cNvGrpSpPr/>
            <p:nvPr/>
          </p:nvGrpSpPr>
          <p:grpSpPr>
            <a:xfrm flipH="1">
              <a:off x="8751122" y="1283566"/>
              <a:ext cx="849275" cy="848250"/>
              <a:chOff x="2651171" y="2397773"/>
              <a:chExt cx="2099568" cy="2097033"/>
            </a:xfrm>
          </p:grpSpPr>
          <p:sp>
            <p:nvSpPr>
              <p:cNvPr id="584" name="Google Shape;584;p4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86" name="Google Shape;586;p47"/>
          <p:cNvGrpSpPr/>
          <p:nvPr/>
        </p:nvGrpSpPr>
        <p:grpSpPr>
          <a:xfrm flipH="1">
            <a:off x="5896360" y="1526509"/>
            <a:ext cx="4030417" cy="3337154"/>
            <a:chOff x="3573297" y="232872"/>
            <a:chExt cx="5470164" cy="4529254"/>
          </a:xfrm>
        </p:grpSpPr>
        <p:sp>
          <p:nvSpPr>
            <p:cNvPr id="587" name="Google Shape;587;p47"/>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7"/>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7"/>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7"/>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7"/>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7"/>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7"/>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7"/>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47"/>
          <p:cNvGrpSpPr/>
          <p:nvPr/>
        </p:nvGrpSpPr>
        <p:grpSpPr>
          <a:xfrm flipH="1">
            <a:off x="6009660" y="227499"/>
            <a:ext cx="2872292" cy="2378232"/>
            <a:chOff x="2210400" y="2558550"/>
            <a:chExt cx="971025" cy="804000"/>
          </a:xfrm>
        </p:grpSpPr>
        <p:sp>
          <p:nvSpPr>
            <p:cNvPr id="596" name="Google Shape;596;p4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47"/>
          <p:cNvGrpSpPr/>
          <p:nvPr/>
        </p:nvGrpSpPr>
        <p:grpSpPr>
          <a:xfrm flipH="1">
            <a:off x="7973021" y="1064981"/>
            <a:ext cx="849356" cy="703259"/>
            <a:chOff x="2210400" y="2558550"/>
            <a:chExt cx="971025" cy="804000"/>
          </a:xfrm>
        </p:grpSpPr>
        <p:sp>
          <p:nvSpPr>
            <p:cNvPr id="605" name="Google Shape;605;p4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 name="Google Shape;613;p47"/>
          <p:cNvGrpSpPr/>
          <p:nvPr/>
        </p:nvGrpSpPr>
        <p:grpSpPr>
          <a:xfrm>
            <a:off x="8979722" y="1283566"/>
            <a:ext cx="849275" cy="848250"/>
            <a:chOff x="8751122" y="1283566"/>
            <a:chExt cx="849275" cy="848250"/>
          </a:xfrm>
        </p:grpSpPr>
        <p:sp>
          <p:nvSpPr>
            <p:cNvPr id="614" name="Google Shape;614;p47"/>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 name="Google Shape;615;p47"/>
            <p:cNvGrpSpPr/>
            <p:nvPr/>
          </p:nvGrpSpPr>
          <p:grpSpPr>
            <a:xfrm flipH="1">
              <a:off x="8751122" y="1283566"/>
              <a:ext cx="849275" cy="848250"/>
              <a:chOff x="2651171" y="2397773"/>
              <a:chExt cx="2099568" cy="2097033"/>
            </a:xfrm>
          </p:grpSpPr>
          <p:sp>
            <p:nvSpPr>
              <p:cNvPr id="616" name="Google Shape;616;p4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8" name="Google Shape;618;p47"/>
          <p:cNvSpPr/>
          <p:nvPr/>
        </p:nvSpPr>
        <p:spPr>
          <a:xfrm flipH="1">
            <a:off x="6112238" y="36430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9"/>
        <p:cNvGrpSpPr/>
        <p:nvPr/>
      </p:nvGrpSpPr>
      <p:grpSpPr>
        <a:xfrm>
          <a:off x="0" y="0"/>
          <a:ext cx="0" cy="0"/>
          <a:chOff x="0" y="0"/>
          <a:chExt cx="0" cy="0"/>
        </a:xfrm>
      </p:grpSpPr>
      <p:sp>
        <p:nvSpPr>
          <p:cNvPr id="620" name="Google Shape;620;p48"/>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grpSp>
        <p:nvGrpSpPr>
          <p:cNvPr id="621" name="Google Shape;621;p48"/>
          <p:cNvGrpSpPr/>
          <p:nvPr/>
        </p:nvGrpSpPr>
        <p:grpSpPr>
          <a:xfrm>
            <a:off x="-1552190" y="1537709"/>
            <a:ext cx="4779359" cy="3901002"/>
            <a:chOff x="2556818" y="232872"/>
            <a:chExt cx="6486643" cy="5294519"/>
          </a:xfrm>
        </p:grpSpPr>
        <p:sp>
          <p:nvSpPr>
            <p:cNvPr id="622" name="Google Shape;622;p48"/>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8"/>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8"/>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8"/>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8"/>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8"/>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8"/>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8"/>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8"/>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8"/>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8"/>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8"/>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8"/>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8"/>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8"/>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8"/>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8"/>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8"/>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8"/>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8"/>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8"/>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8"/>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8"/>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48"/>
          <p:cNvGrpSpPr/>
          <p:nvPr/>
        </p:nvGrpSpPr>
        <p:grpSpPr>
          <a:xfrm>
            <a:off x="-127072" y="4085003"/>
            <a:ext cx="1067211" cy="1065922"/>
            <a:chOff x="2651171" y="2397773"/>
            <a:chExt cx="2099568" cy="2097033"/>
          </a:xfrm>
        </p:grpSpPr>
        <p:sp>
          <p:nvSpPr>
            <p:cNvPr id="646" name="Google Shape;646;p48"/>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9" name="Google Shape;649;p48"/>
          <p:cNvSpPr/>
          <p:nvPr/>
        </p:nvSpPr>
        <p:spPr>
          <a:xfrm>
            <a:off x="7249668" y="4045148"/>
            <a:ext cx="572715" cy="57271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0" name="Google Shape;650;p48"/>
          <p:cNvGrpSpPr/>
          <p:nvPr/>
        </p:nvGrpSpPr>
        <p:grpSpPr>
          <a:xfrm>
            <a:off x="7009646" y="2171158"/>
            <a:ext cx="3966057" cy="4359080"/>
            <a:chOff x="5440750" y="1541475"/>
            <a:chExt cx="971525" cy="1067800"/>
          </a:xfrm>
        </p:grpSpPr>
        <p:sp>
          <p:nvSpPr>
            <p:cNvPr id="651" name="Google Shape;651;p48"/>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8"/>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8"/>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8"/>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8"/>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8"/>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8"/>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8"/>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8"/>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8"/>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8"/>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8"/>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8"/>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64"/>
        <p:cNvGrpSpPr/>
        <p:nvPr/>
      </p:nvGrpSpPr>
      <p:grpSpPr>
        <a:xfrm>
          <a:off x="0" y="0"/>
          <a:ext cx="0" cy="0"/>
          <a:chOff x="0" y="0"/>
          <a:chExt cx="0" cy="0"/>
        </a:xfrm>
      </p:grpSpPr>
      <p:grpSp>
        <p:nvGrpSpPr>
          <p:cNvPr id="665" name="Google Shape;665;p49"/>
          <p:cNvGrpSpPr/>
          <p:nvPr/>
        </p:nvGrpSpPr>
        <p:grpSpPr>
          <a:xfrm>
            <a:off x="2787991" y="1287889"/>
            <a:ext cx="3563418" cy="3276021"/>
            <a:chOff x="4765450" y="2817950"/>
            <a:chExt cx="894275" cy="822150"/>
          </a:xfrm>
        </p:grpSpPr>
        <p:sp>
          <p:nvSpPr>
            <p:cNvPr id="666" name="Google Shape;666;p4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49"/>
          <p:cNvGrpSpPr/>
          <p:nvPr/>
        </p:nvGrpSpPr>
        <p:grpSpPr>
          <a:xfrm>
            <a:off x="7185910" y="-217751"/>
            <a:ext cx="2872292" cy="2378232"/>
            <a:chOff x="2210400" y="2558550"/>
            <a:chExt cx="971025" cy="804000"/>
          </a:xfrm>
        </p:grpSpPr>
        <p:sp>
          <p:nvSpPr>
            <p:cNvPr id="671" name="Google Shape;671;p4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49"/>
          <p:cNvGrpSpPr/>
          <p:nvPr/>
        </p:nvGrpSpPr>
        <p:grpSpPr>
          <a:xfrm flipH="1">
            <a:off x="8813326" y="-9"/>
            <a:ext cx="849275" cy="848250"/>
            <a:chOff x="8751122" y="1283566"/>
            <a:chExt cx="849275" cy="848250"/>
          </a:xfrm>
        </p:grpSpPr>
        <p:sp>
          <p:nvSpPr>
            <p:cNvPr id="680" name="Google Shape;680;p4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1" name="Google Shape;681;p49"/>
            <p:cNvGrpSpPr/>
            <p:nvPr/>
          </p:nvGrpSpPr>
          <p:grpSpPr>
            <a:xfrm flipH="1">
              <a:off x="8751122" y="1283566"/>
              <a:ext cx="849275" cy="848250"/>
              <a:chOff x="2651171" y="2397773"/>
              <a:chExt cx="2099568" cy="2097033"/>
            </a:xfrm>
          </p:grpSpPr>
          <p:sp>
            <p:nvSpPr>
              <p:cNvPr id="682" name="Google Shape;682;p4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84" name="Google Shape;684;p49"/>
          <p:cNvGrpSpPr/>
          <p:nvPr/>
        </p:nvGrpSpPr>
        <p:grpSpPr>
          <a:xfrm>
            <a:off x="-259090" y="4167881"/>
            <a:ext cx="1142271" cy="1145681"/>
            <a:chOff x="6167975" y="2118400"/>
            <a:chExt cx="150775" cy="151225"/>
          </a:xfrm>
        </p:grpSpPr>
        <p:sp>
          <p:nvSpPr>
            <p:cNvPr id="685" name="Google Shape;685;p49"/>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9"/>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 name="Google Shape;687;p49"/>
          <p:cNvGrpSpPr/>
          <p:nvPr/>
        </p:nvGrpSpPr>
        <p:grpSpPr>
          <a:xfrm>
            <a:off x="-269226" y="3517179"/>
            <a:ext cx="1162531" cy="1161127"/>
            <a:chOff x="2651171" y="2397773"/>
            <a:chExt cx="2099568" cy="2097033"/>
          </a:xfrm>
        </p:grpSpPr>
        <p:sp>
          <p:nvSpPr>
            <p:cNvPr id="688" name="Google Shape;688;p4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49"/>
          <p:cNvSpPr/>
          <p:nvPr/>
        </p:nvSpPr>
        <p:spPr>
          <a:xfrm>
            <a:off x="7472262" y="127554"/>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9"/>
          <p:cNvSpPr txBox="1">
            <a:spLocks noGrp="1"/>
          </p:cNvSpPr>
          <p:nvPr>
            <p:ph type="title"/>
          </p:nvPr>
        </p:nvSpPr>
        <p:spPr>
          <a:xfrm>
            <a:off x="883200" y="1287888"/>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2" name="Google Shape;692;p49"/>
          <p:cNvSpPr txBox="1">
            <a:spLocks noGrp="1"/>
          </p:cNvSpPr>
          <p:nvPr>
            <p:ph type="subTitle" idx="1"/>
          </p:nvPr>
        </p:nvSpPr>
        <p:spPr>
          <a:xfrm>
            <a:off x="883201" y="1731875"/>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3" name="Google Shape;693;p49"/>
          <p:cNvSpPr txBox="1">
            <a:spLocks noGrp="1"/>
          </p:cNvSpPr>
          <p:nvPr>
            <p:ph type="title" idx="2"/>
          </p:nvPr>
        </p:nvSpPr>
        <p:spPr>
          <a:xfrm>
            <a:off x="883201" y="2445568"/>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4" name="Google Shape;694;p49"/>
          <p:cNvSpPr txBox="1">
            <a:spLocks noGrp="1"/>
          </p:cNvSpPr>
          <p:nvPr>
            <p:ph type="subTitle" idx="3"/>
          </p:nvPr>
        </p:nvSpPr>
        <p:spPr>
          <a:xfrm>
            <a:off x="883201" y="2884841"/>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5" name="Google Shape;695;p49"/>
          <p:cNvSpPr txBox="1">
            <a:spLocks noGrp="1"/>
          </p:cNvSpPr>
          <p:nvPr>
            <p:ph type="title" idx="4"/>
          </p:nvPr>
        </p:nvSpPr>
        <p:spPr>
          <a:xfrm>
            <a:off x="883176" y="3577196"/>
            <a:ext cx="2168100" cy="527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96" name="Google Shape;696;p49"/>
          <p:cNvSpPr txBox="1">
            <a:spLocks noGrp="1"/>
          </p:cNvSpPr>
          <p:nvPr>
            <p:ph type="subTitle" idx="5"/>
          </p:nvPr>
        </p:nvSpPr>
        <p:spPr>
          <a:xfrm>
            <a:off x="883176" y="4020638"/>
            <a:ext cx="2168100" cy="48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97" name="Google Shape;697;p49"/>
          <p:cNvSpPr txBox="1">
            <a:spLocks noGrp="1"/>
          </p:cNvSpPr>
          <p:nvPr>
            <p:ph type="title" idx="6"/>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698" name="Google Shape;698;p49"/>
          <p:cNvSpPr txBox="1">
            <a:spLocks noGrp="1"/>
          </p:cNvSpPr>
          <p:nvPr>
            <p:ph type="title" idx="7"/>
          </p:nvPr>
        </p:nvSpPr>
        <p:spPr>
          <a:xfrm>
            <a:off x="6092700" y="1287888"/>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699" name="Google Shape;699;p49"/>
          <p:cNvSpPr txBox="1">
            <a:spLocks noGrp="1"/>
          </p:cNvSpPr>
          <p:nvPr>
            <p:ph type="subTitle" idx="8"/>
          </p:nvPr>
        </p:nvSpPr>
        <p:spPr>
          <a:xfrm>
            <a:off x="6092701" y="1731875"/>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0" name="Google Shape;700;p49"/>
          <p:cNvSpPr txBox="1">
            <a:spLocks noGrp="1"/>
          </p:cNvSpPr>
          <p:nvPr>
            <p:ph type="title" idx="9"/>
          </p:nvPr>
        </p:nvSpPr>
        <p:spPr>
          <a:xfrm>
            <a:off x="6092701" y="2445568"/>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01" name="Google Shape;701;p49"/>
          <p:cNvSpPr txBox="1">
            <a:spLocks noGrp="1"/>
          </p:cNvSpPr>
          <p:nvPr>
            <p:ph type="subTitle" idx="13"/>
          </p:nvPr>
        </p:nvSpPr>
        <p:spPr>
          <a:xfrm>
            <a:off x="6092701" y="2884841"/>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49"/>
          <p:cNvSpPr txBox="1">
            <a:spLocks noGrp="1"/>
          </p:cNvSpPr>
          <p:nvPr>
            <p:ph type="title" idx="14"/>
          </p:nvPr>
        </p:nvSpPr>
        <p:spPr>
          <a:xfrm>
            <a:off x="6092676" y="3577196"/>
            <a:ext cx="21681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03" name="Google Shape;703;p49"/>
          <p:cNvSpPr txBox="1">
            <a:spLocks noGrp="1"/>
          </p:cNvSpPr>
          <p:nvPr>
            <p:ph type="subTitle" idx="15"/>
          </p:nvPr>
        </p:nvSpPr>
        <p:spPr>
          <a:xfrm>
            <a:off x="6092676" y="4020638"/>
            <a:ext cx="2168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6">
    <p:spTree>
      <p:nvGrpSpPr>
        <p:cNvPr id="1" name="Shape 704"/>
        <p:cNvGrpSpPr/>
        <p:nvPr/>
      </p:nvGrpSpPr>
      <p:grpSpPr>
        <a:xfrm>
          <a:off x="0" y="0"/>
          <a:ext cx="0" cy="0"/>
          <a:chOff x="0" y="0"/>
          <a:chExt cx="0" cy="0"/>
        </a:xfrm>
      </p:grpSpPr>
      <p:sp>
        <p:nvSpPr>
          <p:cNvPr id="705" name="Google Shape;705;p50"/>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grpSp>
        <p:nvGrpSpPr>
          <p:cNvPr id="706" name="Google Shape;706;p50"/>
          <p:cNvGrpSpPr/>
          <p:nvPr/>
        </p:nvGrpSpPr>
        <p:grpSpPr>
          <a:xfrm rot="10800000" flipH="1">
            <a:off x="-1801065" y="629505"/>
            <a:ext cx="4015313" cy="3884503"/>
            <a:chOff x="5440750" y="1669400"/>
            <a:chExt cx="971525" cy="939875"/>
          </a:xfrm>
        </p:grpSpPr>
        <p:sp>
          <p:nvSpPr>
            <p:cNvPr id="707" name="Google Shape;707;p50"/>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0"/>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0"/>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0"/>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0"/>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0"/>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0"/>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0"/>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0"/>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0"/>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0"/>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0"/>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0"/>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0"/>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0"/>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0"/>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0"/>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0"/>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0"/>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0"/>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0"/>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0"/>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0"/>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0"/>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0"/>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0"/>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0"/>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0"/>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0"/>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0"/>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0"/>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0"/>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0"/>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0"/>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0"/>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0"/>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0"/>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0"/>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0"/>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0"/>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0"/>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0"/>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0"/>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0"/>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0"/>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0"/>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0"/>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0"/>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0"/>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0"/>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0"/>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0"/>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0"/>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0"/>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0"/>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0"/>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0"/>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0"/>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0"/>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0"/>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0"/>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0"/>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0"/>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0"/>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0"/>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50"/>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0"/>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50"/>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0"/>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50"/>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0"/>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0"/>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0"/>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0"/>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0"/>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0"/>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0"/>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0"/>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0"/>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0"/>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0"/>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0"/>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0"/>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0"/>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0"/>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0"/>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0"/>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0"/>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0"/>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50"/>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0"/>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0"/>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0"/>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0"/>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0"/>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0"/>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0"/>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50"/>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0"/>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0"/>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0"/>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0"/>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50"/>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0"/>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50"/>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0"/>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0"/>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0"/>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0"/>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0"/>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0"/>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0"/>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0"/>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0"/>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0"/>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50"/>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50"/>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 name="Google Shape;826;p50"/>
          <p:cNvGrpSpPr/>
          <p:nvPr/>
        </p:nvGrpSpPr>
        <p:grpSpPr>
          <a:xfrm>
            <a:off x="8502856" y="115366"/>
            <a:ext cx="849275" cy="848250"/>
            <a:chOff x="2651171" y="2397773"/>
            <a:chExt cx="2099568" cy="2097033"/>
          </a:xfrm>
        </p:grpSpPr>
        <p:sp>
          <p:nvSpPr>
            <p:cNvPr id="827" name="Google Shape;827;p5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 name="Google Shape;829;p50"/>
          <p:cNvGrpSpPr/>
          <p:nvPr/>
        </p:nvGrpSpPr>
        <p:grpSpPr>
          <a:xfrm>
            <a:off x="8163956" y="115366"/>
            <a:ext cx="849275" cy="848250"/>
            <a:chOff x="2651171" y="2397773"/>
            <a:chExt cx="2099568" cy="2097033"/>
          </a:xfrm>
        </p:grpSpPr>
        <p:sp>
          <p:nvSpPr>
            <p:cNvPr id="830" name="Google Shape;830;p50"/>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50"/>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BLANK_1_1_1_1_3">
    <p:spTree>
      <p:nvGrpSpPr>
        <p:cNvPr id="1" name="Shape 832"/>
        <p:cNvGrpSpPr/>
        <p:nvPr/>
      </p:nvGrpSpPr>
      <p:grpSpPr>
        <a:xfrm>
          <a:off x="0" y="0"/>
          <a:ext cx="0" cy="0"/>
          <a:chOff x="0" y="0"/>
          <a:chExt cx="0" cy="0"/>
        </a:xfrm>
      </p:grpSpPr>
      <p:sp>
        <p:nvSpPr>
          <p:cNvPr id="833" name="Google Shape;833;p51"/>
          <p:cNvSpPr txBox="1">
            <a:spLocks noGrp="1"/>
          </p:cNvSpPr>
          <p:nvPr>
            <p:ph type="title"/>
          </p:nvPr>
        </p:nvSpPr>
        <p:spPr>
          <a:xfrm>
            <a:off x="1653086" y="1481125"/>
            <a:ext cx="2653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4" name="Google Shape;834;p51"/>
          <p:cNvSpPr txBox="1">
            <a:spLocks noGrp="1"/>
          </p:cNvSpPr>
          <p:nvPr>
            <p:ph type="subTitle" idx="1"/>
          </p:nvPr>
        </p:nvSpPr>
        <p:spPr>
          <a:xfrm>
            <a:off x="1653074" y="1907369"/>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35" name="Google Shape;835;p51"/>
          <p:cNvSpPr txBox="1">
            <a:spLocks noGrp="1"/>
          </p:cNvSpPr>
          <p:nvPr>
            <p:ph type="title" idx="2"/>
          </p:nvPr>
        </p:nvSpPr>
        <p:spPr>
          <a:xfrm>
            <a:off x="5570882" y="1481125"/>
            <a:ext cx="26535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6" name="Google Shape;836;p51"/>
          <p:cNvSpPr txBox="1">
            <a:spLocks noGrp="1"/>
          </p:cNvSpPr>
          <p:nvPr>
            <p:ph type="subTitle" idx="3"/>
          </p:nvPr>
        </p:nvSpPr>
        <p:spPr>
          <a:xfrm>
            <a:off x="5570875" y="1907500"/>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37" name="Google Shape;837;p51"/>
          <p:cNvGrpSpPr/>
          <p:nvPr/>
        </p:nvGrpSpPr>
        <p:grpSpPr>
          <a:xfrm>
            <a:off x="-534234" y="2591589"/>
            <a:ext cx="3563418" cy="3276021"/>
            <a:chOff x="4765450" y="2817950"/>
            <a:chExt cx="894275" cy="822150"/>
          </a:xfrm>
        </p:grpSpPr>
        <p:sp>
          <p:nvSpPr>
            <p:cNvPr id="838" name="Google Shape;838;p51"/>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1"/>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51"/>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51"/>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 name="Google Shape;842;p51"/>
          <p:cNvGrpSpPr/>
          <p:nvPr/>
        </p:nvGrpSpPr>
        <p:grpSpPr>
          <a:xfrm>
            <a:off x="666212" y="4424016"/>
            <a:ext cx="1162531" cy="1161127"/>
            <a:chOff x="7253149" y="3334154"/>
            <a:chExt cx="1162531" cy="1161127"/>
          </a:xfrm>
        </p:grpSpPr>
        <p:sp>
          <p:nvSpPr>
            <p:cNvPr id="843" name="Google Shape;843;p51"/>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4" name="Google Shape;844;p51"/>
            <p:cNvGrpSpPr/>
            <p:nvPr/>
          </p:nvGrpSpPr>
          <p:grpSpPr>
            <a:xfrm>
              <a:off x="7253149" y="3334154"/>
              <a:ext cx="1162531" cy="1161127"/>
              <a:chOff x="2651171" y="2397773"/>
              <a:chExt cx="2099568" cy="2097033"/>
            </a:xfrm>
          </p:grpSpPr>
          <p:sp>
            <p:nvSpPr>
              <p:cNvPr id="845" name="Google Shape;845;p5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7" name="Google Shape;847;p51"/>
          <p:cNvGrpSpPr/>
          <p:nvPr/>
        </p:nvGrpSpPr>
        <p:grpSpPr>
          <a:xfrm>
            <a:off x="7582096" y="290150"/>
            <a:ext cx="1162705" cy="962710"/>
            <a:chOff x="2210400" y="2558550"/>
            <a:chExt cx="971025" cy="804000"/>
          </a:xfrm>
        </p:grpSpPr>
        <p:sp>
          <p:nvSpPr>
            <p:cNvPr id="848" name="Google Shape;848;p5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 name="Google Shape;856;p51"/>
          <p:cNvGrpSpPr/>
          <p:nvPr/>
        </p:nvGrpSpPr>
        <p:grpSpPr>
          <a:xfrm>
            <a:off x="7415915" y="125143"/>
            <a:ext cx="3960194" cy="4417325"/>
            <a:chOff x="4665875" y="2544104"/>
            <a:chExt cx="993850" cy="1108571"/>
          </a:xfrm>
        </p:grpSpPr>
        <p:sp>
          <p:nvSpPr>
            <p:cNvPr id="857" name="Google Shape;857;p51"/>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1"/>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1"/>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1"/>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1"/>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1"/>
            <p:cNvSpPr/>
            <p:nvPr/>
          </p:nvSpPr>
          <p:spPr>
            <a:xfrm>
              <a:off x="4665875" y="2544104"/>
              <a:ext cx="316425" cy="316425"/>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1"/>
            <p:cNvSpPr/>
            <p:nvPr/>
          </p:nvSpPr>
          <p:spPr>
            <a:xfrm>
              <a:off x="4920850" y="3013825"/>
              <a:ext cx="358275" cy="358275"/>
            </a:xfrm>
            <a:custGeom>
              <a:avLst/>
              <a:gdLst/>
              <a:ahLst/>
              <a:cxnLst/>
              <a:rect l="l" t="t" r="r" b="b"/>
              <a:pathLst>
                <a:path w="14331" h="14331" extrusionOk="0">
                  <a:moveTo>
                    <a:pt x="7165" y="1"/>
                  </a:moveTo>
                  <a:lnTo>
                    <a:pt x="0" y="7166"/>
                  </a:lnTo>
                  <a:lnTo>
                    <a:pt x="7165" y="14331"/>
                  </a:lnTo>
                  <a:lnTo>
                    <a:pt x="14331" y="7166"/>
                  </a:lnTo>
                  <a:lnTo>
                    <a:pt x="7165"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1"/>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1"/>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6" name="Google Shape;866;p51"/>
          <p:cNvSpPr txBox="1">
            <a:spLocks noGrp="1"/>
          </p:cNvSpPr>
          <p:nvPr>
            <p:ph type="title" idx="4"/>
          </p:nvPr>
        </p:nvSpPr>
        <p:spPr>
          <a:xfrm>
            <a:off x="1653086" y="3186485"/>
            <a:ext cx="26535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67" name="Google Shape;867;p51"/>
          <p:cNvSpPr txBox="1">
            <a:spLocks noGrp="1"/>
          </p:cNvSpPr>
          <p:nvPr>
            <p:ph type="subTitle" idx="5"/>
          </p:nvPr>
        </p:nvSpPr>
        <p:spPr>
          <a:xfrm>
            <a:off x="1653074" y="3629949"/>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8" name="Google Shape;868;p51"/>
          <p:cNvSpPr txBox="1">
            <a:spLocks noGrp="1"/>
          </p:cNvSpPr>
          <p:nvPr>
            <p:ph type="title" idx="6"/>
          </p:nvPr>
        </p:nvSpPr>
        <p:spPr>
          <a:xfrm>
            <a:off x="5570882" y="3186613"/>
            <a:ext cx="2653500" cy="52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atin typeface="Space Grotesk Medium"/>
                <a:ea typeface="Space Grotesk Medium"/>
                <a:cs typeface="Space Grotesk Medium"/>
                <a:sym typeface="Space Grotesk Medium"/>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69" name="Google Shape;869;p51"/>
          <p:cNvSpPr txBox="1">
            <a:spLocks noGrp="1"/>
          </p:cNvSpPr>
          <p:nvPr>
            <p:ph type="subTitle" idx="7"/>
          </p:nvPr>
        </p:nvSpPr>
        <p:spPr>
          <a:xfrm>
            <a:off x="5570875" y="3630075"/>
            <a:ext cx="2653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0" name="Google Shape;870;p51"/>
          <p:cNvSpPr txBox="1">
            <a:spLocks noGrp="1"/>
          </p:cNvSpPr>
          <p:nvPr>
            <p:ph type="title" idx="8"/>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E29AA"/>
            </a:gs>
            <a:gs pos="100000">
              <a:srgbClr val="674EA7"/>
            </a:gs>
          </a:gsLst>
          <a:lin ang="16200038" scaled="0"/>
        </a:gra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300"/>
              <a:buFont typeface="Space Grotesk"/>
              <a:buNone/>
              <a:defRPr sz="3300" b="0" i="0" u="none" strike="noStrike" cap="none">
                <a:solidFill>
                  <a:schemeClr val="lt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300"/>
              <a:buFont typeface="Space Grotesk"/>
              <a:buNone/>
              <a:defRPr sz="3300" b="0" i="0" u="none" strike="noStrike" cap="none">
                <a:solidFill>
                  <a:schemeClr val="dk1"/>
                </a:solidFill>
                <a:latin typeface="Space Grotesk"/>
                <a:ea typeface="Space Grotesk"/>
                <a:cs typeface="Space Grotesk"/>
                <a:sym typeface="Space Grotesk"/>
              </a:defRPr>
            </a:lvl9pPr>
          </a:lstStyle>
          <a:p>
            <a:endParaRPr/>
          </a:p>
        </p:txBody>
      </p:sp>
      <p:sp>
        <p:nvSpPr>
          <p:cNvPr id="7" name="Google Shape;7;p42"/>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lt1"/>
              </a:buClr>
              <a:buSzPts val="1800"/>
              <a:buFont typeface="Dosis"/>
              <a:buChar char="●"/>
              <a:defRPr sz="1800" b="0" i="0" u="none" strike="noStrike" cap="none">
                <a:solidFill>
                  <a:schemeClr val="lt1"/>
                </a:solidFill>
                <a:latin typeface="Dosis"/>
                <a:ea typeface="Dosis"/>
                <a:cs typeface="Dosis"/>
                <a:sym typeface="Dosis"/>
              </a:defRPr>
            </a:lvl1pPr>
            <a:lvl2pPr marL="914400" marR="0" lvl="1"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2pPr>
            <a:lvl3pPr marL="1371600" marR="0" lvl="2"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3pPr>
            <a:lvl4pPr marL="1828800" marR="0" lvl="3"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4pPr>
            <a:lvl5pPr marL="2286000" marR="0" lvl="4"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5pPr>
            <a:lvl6pPr marL="2743200" marR="0" lvl="5"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6pPr>
            <a:lvl7pPr marL="3200400" marR="0" lvl="6"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7pPr>
            <a:lvl8pPr marL="3657600" marR="0" lvl="7"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8pPr>
            <a:lvl9pPr marL="4114800" marR="0" lvl="8" indent="-317500" algn="l" rtl="0">
              <a:lnSpc>
                <a:spcPct val="100000"/>
              </a:lnSpc>
              <a:spcBef>
                <a:spcPts val="0"/>
              </a:spcBef>
              <a:spcAft>
                <a:spcPts val="0"/>
              </a:spcAft>
              <a:buClr>
                <a:schemeClr val="lt1"/>
              </a:buClr>
              <a:buSzPts val="1400"/>
              <a:buFont typeface="Dosis"/>
              <a:buChar char="■"/>
              <a:defRPr sz="1400" b="0" i="0" u="none" strike="noStrike" cap="none">
                <a:solidFill>
                  <a:schemeClr val="lt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340">
          <p15:clr>
            <a:srgbClr val="EA4335"/>
          </p15:clr>
        </p15:guide>
        <p15:guide id="5"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35.jpe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28.xml"/><Relationship Id="rId16" Type="http://schemas.openxmlformats.org/officeDocument/2006/relationships/image" Target="../media/image61.svg"/><Relationship Id="rId1" Type="http://schemas.openxmlformats.org/officeDocument/2006/relationships/slideLayout" Target="../slideLayouts/slideLayout8.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2.png"/><Relationship Id="rId9" Type="http://schemas.openxmlformats.org/officeDocument/2006/relationships/image" Target="../media/image54.png"/><Relationship Id="rId14" Type="http://schemas.openxmlformats.org/officeDocument/2006/relationships/image" Target="../media/image59.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hyperlink" Target="https://consultation-juridique.fr/la-reglementation-des-pratiques-publicitaires-dans-les-jeux-video-enjeux-et-perspectives/" TargetMode="External"/><Relationship Id="rId13" Type="http://schemas.openxmlformats.org/officeDocument/2006/relationships/hyperlink" Target="https://www.precedenceresearch.com/video-game-market" TargetMode="External"/><Relationship Id="rId18" Type="http://schemas.openxmlformats.org/officeDocument/2006/relationships/hyperlink" Target="https://www.sell.fr/sites/default/files/essentiel-jeu-video/ejv_mars_2024_3.pdf" TargetMode="External"/><Relationship Id="rId26" Type="http://schemas.openxmlformats.org/officeDocument/2006/relationships/image" Target="../media/image1.png"/><Relationship Id="rId3" Type="http://schemas.openxmlformats.org/officeDocument/2006/relationships/hyperlink" Target="https://lebonheurexiste.com/le-succes-nest-pas-la-cle-du-bonheur-le-bonheur-est-la-cle-du-succes-si-vous-aimez-ce-que-vous-faites-vous-reussirez-albert-schweitzer/" TargetMode="External"/><Relationship Id="rId21" Type="http://schemas.openxmlformats.org/officeDocument/2006/relationships/hyperlink" Target="https://www.goclecd.fr/playstation-vs-nintendo-vs-xbox-deals-2024-news-w/" TargetMode="External"/><Relationship Id="rId7" Type="http://schemas.openxmlformats.org/officeDocument/2006/relationships/hyperlink" Target="https://www.arcep.fr/fileadmin/user_upload/nos-sujets/environnement/202406_ademe_arcep_empreinte_environnementale_jeu_video.pdf" TargetMode="External"/><Relationship Id="rId12" Type="http://schemas.openxmlformats.org/officeDocument/2006/relationships/hyperlink" Target="https://www.sell.fr/sites/default/files/essentiel-jeu-video/ejv_octobre_2024.pdf" TargetMode="External"/><Relationship Id="rId17" Type="http://schemas.openxmlformats.org/officeDocument/2006/relationships/hyperlink" Target="https://newzoo.com/resources/blog/global-games-market-revenue-estimates-and-forecasts-in-2024" TargetMode="External"/><Relationship Id="rId25" Type="http://schemas.openxmlformats.org/officeDocument/2006/relationships/image" Target="../media/image2.png"/><Relationship Id="rId2" Type="http://schemas.openxmlformats.org/officeDocument/2006/relationships/notesSlide" Target="../notesSlides/notesSlide31.xml"/><Relationship Id="rId16" Type="http://schemas.openxmlformats.org/officeDocument/2006/relationships/hyperlink" Target="https://afjv.com/news/11591_jeux-video-recapitulatif-2024-tendances-previsions-2025.htm" TargetMode="External"/><Relationship Id="rId20" Type="http://schemas.openxmlformats.org/officeDocument/2006/relationships/hyperlink" Target="https://fr.statista.com/statistiques/481643/ventes-logiciels-jeux-video-physique-digital-france/" TargetMode="External"/><Relationship Id="rId1" Type="http://schemas.openxmlformats.org/officeDocument/2006/relationships/slideLayout" Target="../slideLayouts/slideLayout9.xml"/><Relationship Id="rId6" Type="http://schemas.openxmlformats.org/officeDocument/2006/relationships/hyperlink" Target="https://www.lexing.law/avocats/jeu-video-reglementation-france/2017/03/24/" TargetMode="External"/><Relationship Id="rId11" Type="http://schemas.openxmlformats.org/officeDocument/2006/relationships/hyperlink" Target="https://www.sell.fr/lindustrie#:~:text=L'INDUSTRIE%20DU%20JEU%20VID%C3%89O,-Le%20jeu%20vid%C3%A9o&amp;text=En%202023%2C%20le%20march%C3%A9%20du,%2C1%20milliards%20d'euros" TargetMode="External"/><Relationship Id="rId24" Type="http://schemas.openxmlformats.org/officeDocument/2006/relationships/hyperlink" Target="https://www.canva.com/design/DAGfex1MgzE/HpfaKlr799bvkrjqdmpl4w/edit?utm_content=DAGfex1MgzE&amp;utm_campaign=designshare&amp;utm_medium=link2&amp;utm_source=sharebutton" TargetMode="External"/><Relationship Id="rId5" Type="http://schemas.openxmlformats.org/officeDocument/2006/relationships/hyperlink" Target="https://solidarites.gouv.fr/classification-et-signaletique-des-jeux-videos" TargetMode="External"/><Relationship Id="rId15" Type="http://schemas.openxmlformats.org/officeDocument/2006/relationships/hyperlink" Target="https://fr.statista.com/infographie/28462/estimation-et-prevision-nombre-utilisateurs-casques-realite-virtuelle-augmentee-dans-le-monde/" TargetMode="External"/><Relationship Id="rId23" Type="http://schemas.openxmlformats.org/officeDocument/2006/relationships/hyperlink" Target="https://fr.statista.com/infographie/15344/prevision-marche-et-potentiel-realite-augmentee-et-virtuelle/" TargetMode="External"/><Relationship Id="rId10" Type="http://schemas.openxmlformats.org/officeDocument/2006/relationships/hyperlink" Target="https://www.blogdumoderateur.com/chiffres-jeu-video/" TargetMode="External"/><Relationship Id="rId19" Type="http://schemas.openxmlformats.org/officeDocument/2006/relationships/hyperlink" Target="https://newsletter.gamediscover.co/p/what-do-devs-really-think-of-game" TargetMode="External"/><Relationship Id="rId4" Type="http://schemas.openxmlformats.org/officeDocument/2006/relationships/hyperlink" Target="https://infomaxparis.com/fr/blog/jeux-aaa-triple-a-ce-que-vous-devez-savoir-n119" TargetMode="External"/><Relationship Id="rId9" Type="http://schemas.openxmlformats.org/officeDocument/2006/relationships/hyperlink" Target="https://afjv.com/news/11406_chiffre-affaires-marche-jeux-video-france-2023-volume-valeur.htm" TargetMode="External"/><Relationship Id="rId14" Type="http://schemas.openxmlformats.org/officeDocument/2006/relationships/hyperlink" Target="https://market.us/report/online-gaming-market/" TargetMode="External"/><Relationship Id="rId22" Type="http://schemas.openxmlformats.org/officeDocument/2006/relationships/hyperlink" Target="https://www.thebusinessresearchcompany.com/report/online-microtransaction-global-market-repo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23000">
              <a:srgbClr val="674EA7"/>
            </a:gs>
          </a:gsLst>
          <a:lin ang="16198662" scaled="0"/>
        </a:gradFill>
        <a:effectLst/>
      </p:bgPr>
    </p:bg>
    <p:spTree>
      <p:nvGrpSpPr>
        <p:cNvPr id="1" name="Shape 2229"/>
        <p:cNvGrpSpPr/>
        <p:nvPr/>
      </p:nvGrpSpPr>
      <p:grpSpPr>
        <a:xfrm>
          <a:off x="0" y="0"/>
          <a:ext cx="0" cy="0"/>
          <a:chOff x="0" y="0"/>
          <a:chExt cx="0" cy="0"/>
        </a:xfrm>
      </p:grpSpPr>
      <p:sp>
        <p:nvSpPr>
          <p:cNvPr id="2230" name="Google Shape;2230;p1"/>
          <p:cNvSpPr txBox="1">
            <a:spLocks noGrp="1"/>
          </p:cNvSpPr>
          <p:nvPr>
            <p:ph type="ctrTitle"/>
          </p:nvPr>
        </p:nvSpPr>
        <p:spPr>
          <a:xfrm>
            <a:off x="103031" y="1745086"/>
            <a:ext cx="8757633" cy="1165539"/>
          </a:xfrm>
          <a:prstGeom prst="rect">
            <a:avLst/>
          </a:prstGeom>
          <a:noFill/>
          <a:ln>
            <a:noFill/>
          </a:ln>
        </p:spPr>
        <p:txBody>
          <a:bodyPr spcFirstLastPara="1" wrap="square" lIns="91425" tIns="91425" rIns="91425" bIns="91425" anchor="ctr" anchorCtr="0">
            <a:noAutofit/>
          </a:bodyPr>
          <a:lstStyle/>
          <a:p>
            <a:pPr algn="ctr"/>
            <a:r>
              <a:rPr lang="fr-FR" sz="2000" b="1" i="0" dirty="0">
                <a:solidFill>
                  <a:schemeClr val="bg1"/>
                </a:solidFill>
                <a:effectLst/>
                <a:latin typeface="Space Grotesk" panose="020B0604020202020204" charset="0"/>
                <a:cs typeface="Space Grotesk" panose="020B0604020202020204" charset="0"/>
              </a:rPr>
              <a:t>Analysez une demande business et identifiez les segments du marché les plus pertinents pour votre client</a:t>
            </a:r>
            <a:br>
              <a:rPr lang="fr-FR" sz="2000" b="1" i="0" dirty="0">
                <a:solidFill>
                  <a:schemeClr val="bg1"/>
                </a:solidFill>
                <a:effectLst/>
                <a:latin typeface="Space Grotesk" panose="020B0604020202020204" charset="0"/>
                <a:cs typeface="Space Grotesk" panose="020B0604020202020204" charset="0"/>
              </a:rPr>
            </a:br>
            <a:endParaRPr lang="fr-FR" sz="2000" b="1" i="0" dirty="0">
              <a:solidFill>
                <a:schemeClr val="bg1"/>
              </a:solidFill>
              <a:effectLst/>
              <a:latin typeface="Space Grotesk" panose="020B0604020202020204" charset="0"/>
              <a:cs typeface="Space Grotesk" panose="020B0604020202020204" charset="0"/>
            </a:endParaRPr>
          </a:p>
        </p:txBody>
      </p:sp>
      <p:sp>
        <p:nvSpPr>
          <p:cNvPr id="17" name="AutoShape 8" descr="A professional and creative logo for a gaming company named 'UOI Games'. The logo should feature bold futuristic typography, vibrant colors, and dynamic design elements like neon lights or gaming icons. Transparent background with no additional background elements, focusing solely on the logo design.">
            <a:extLst>
              <a:ext uri="{FF2B5EF4-FFF2-40B4-BE49-F238E27FC236}">
                <a16:creationId xmlns:a16="http://schemas.microsoft.com/office/drawing/2014/main" id="{36EF47D4-7DA7-4BAE-AFD7-5947B08C7C11}"/>
              </a:ext>
            </a:extLst>
          </p:cNvPr>
          <p:cNvSpPr>
            <a:spLocks noChangeAspect="1" noChangeArrowheads="1"/>
          </p:cNvSpPr>
          <p:nvPr/>
        </p:nvSpPr>
        <p:spPr bwMode="auto">
          <a:xfrm>
            <a:off x="1873876" y="2826913"/>
            <a:ext cx="3020095" cy="17322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9" name="Image 28">
            <a:extLst>
              <a:ext uri="{FF2B5EF4-FFF2-40B4-BE49-F238E27FC236}">
                <a16:creationId xmlns:a16="http://schemas.microsoft.com/office/drawing/2014/main" id="{0C5A00FA-2D90-4E71-94AF-C5C85144B3DF}"/>
              </a:ext>
            </a:extLst>
          </p:cNvPr>
          <p:cNvPicPr>
            <a:picLocks noChangeAspect="1"/>
          </p:cNvPicPr>
          <p:nvPr/>
        </p:nvPicPr>
        <p:blipFill>
          <a:blip r:embed="rId3"/>
          <a:stretch>
            <a:fillRect/>
          </a:stretch>
        </p:blipFill>
        <p:spPr>
          <a:xfrm>
            <a:off x="-166915" y="0"/>
            <a:ext cx="2618806" cy="1165539"/>
          </a:xfrm>
          <a:prstGeom prst="rect">
            <a:avLst/>
          </a:prstGeom>
        </p:spPr>
      </p:pic>
      <p:sp>
        <p:nvSpPr>
          <p:cNvPr id="30" name="ZoneTexte 29">
            <a:extLst>
              <a:ext uri="{FF2B5EF4-FFF2-40B4-BE49-F238E27FC236}">
                <a16:creationId xmlns:a16="http://schemas.microsoft.com/office/drawing/2014/main" id="{44B58AEB-AA60-4F51-9495-2563AC7D33B5}"/>
              </a:ext>
            </a:extLst>
          </p:cNvPr>
          <p:cNvSpPr txBox="1"/>
          <p:nvPr/>
        </p:nvSpPr>
        <p:spPr>
          <a:xfrm>
            <a:off x="5421231" y="3670053"/>
            <a:ext cx="2685143" cy="523220"/>
          </a:xfrm>
          <a:prstGeom prst="rect">
            <a:avLst/>
          </a:prstGeom>
          <a:noFill/>
        </p:spPr>
        <p:txBody>
          <a:bodyPr wrap="square" rtlCol="0">
            <a:spAutoFit/>
          </a:bodyPr>
          <a:lstStyle/>
          <a:p>
            <a:r>
              <a:rPr lang="fr-FR" dirty="0">
                <a:solidFill>
                  <a:schemeClr val="bg1"/>
                </a:solidFill>
                <a:latin typeface="Space Grotesk" panose="020B0604020202020204" charset="0"/>
                <a:cs typeface="Space Grotesk" panose="020B0604020202020204" charset="0"/>
              </a:rPr>
              <a:t>MOHAMED YEHDIH Neyna</a:t>
            </a:r>
          </a:p>
          <a:p>
            <a:r>
              <a:rPr lang="fr-FR" dirty="0">
                <a:solidFill>
                  <a:schemeClr val="bg1"/>
                </a:solidFill>
                <a:latin typeface="Space Grotesk" panose="020B0604020202020204" charset="0"/>
                <a:cs typeface="Space Grotesk" panose="020B0604020202020204" charset="0"/>
              </a:rPr>
              <a:t>Le 26/12/2024</a:t>
            </a:r>
          </a:p>
        </p:txBody>
      </p:sp>
      <p:pic>
        <p:nvPicPr>
          <p:cNvPr id="3" name="Image 2">
            <a:extLst>
              <a:ext uri="{FF2B5EF4-FFF2-40B4-BE49-F238E27FC236}">
                <a16:creationId xmlns:a16="http://schemas.microsoft.com/office/drawing/2014/main" id="{CC71FC30-BA81-46C0-B0D8-1AB23C64C751}"/>
              </a:ext>
            </a:extLst>
          </p:cNvPr>
          <p:cNvPicPr>
            <a:picLocks noChangeAspect="1"/>
          </p:cNvPicPr>
          <p:nvPr/>
        </p:nvPicPr>
        <p:blipFill>
          <a:blip r:embed="rId4"/>
          <a:stretch>
            <a:fillRect/>
          </a:stretch>
        </p:blipFill>
        <p:spPr>
          <a:xfrm>
            <a:off x="7897091" y="3961053"/>
            <a:ext cx="1418671" cy="12251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2291547" y="66304"/>
            <a:ext cx="518990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actuelles </a:t>
            </a:r>
            <a:endParaRPr sz="1600" b="1" dirty="0"/>
          </a:p>
        </p:txBody>
      </p:sp>
      <p:sp>
        <p:nvSpPr>
          <p:cNvPr id="2327" name="Google Shape;2327;p10"/>
          <p:cNvSpPr txBox="1"/>
          <p:nvPr/>
        </p:nvSpPr>
        <p:spPr>
          <a:xfrm>
            <a:off x="680132" y="790944"/>
            <a:ext cx="7836635" cy="480644"/>
          </a:xfrm>
          <a:prstGeom prst="rect">
            <a:avLst/>
          </a:prstGeo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FR" sz="1800" i="1" dirty="0"/>
              <a:t>Évolution et Répartition du Chiffre d'Affaires du Marché du Gaming en 2023</a:t>
            </a:r>
            <a:endParaRPr lang="fr-FR" sz="1800" i="1" dirty="0">
              <a:solidFill>
                <a:schemeClr val="bg1"/>
              </a:solidFill>
              <a:latin typeface="Space Grotesk" panose="020B0604020202020204" charset="0"/>
              <a:cs typeface="Space Grotesk" panose="020B0604020202020204" charset="0"/>
            </a:endParaRPr>
          </a:p>
        </p:txBody>
      </p:sp>
      <p:sp>
        <p:nvSpPr>
          <p:cNvPr id="2" name="Rectangle : coins arrondis 1">
            <a:extLst>
              <a:ext uri="{FF2B5EF4-FFF2-40B4-BE49-F238E27FC236}">
                <a16:creationId xmlns:a16="http://schemas.microsoft.com/office/drawing/2014/main" id="{718D6801-9ED0-4101-9D20-7F26E4067074}"/>
              </a:ext>
            </a:extLst>
          </p:cNvPr>
          <p:cNvSpPr/>
          <p:nvPr/>
        </p:nvSpPr>
        <p:spPr>
          <a:xfrm>
            <a:off x="205807" y="1390494"/>
            <a:ext cx="8756823" cy="3362876"/>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F32F4973-125F-403E-8B88-54E75371030F}"/>
              </a:ext>
            </a:extLst>
          </p:cNvPr>
          <p:cNvPicPr>
            <a:picLocks noChangeAspect="1"/>
          </p:cNvPicPr>
          <p:nvPr/>
        </p:nvPicPr>
        <p:blipFill>
          <a:blip r:embed="rId3"/>
          <a:stretch>
            <a:fillRect/>
          </a:stretch>
        </p:blipFill>
        <p:spPr>
          <a:xfrm>
            <a:off x="477261" y="1531156"/>
            <a:ext cx="8189478" cy="2872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AE10BCEF-95EB-45F7-AAC2-552E5530E8D5}"/>
              </a:ext>
            </a:extLst>
          </p:cNvPr>
          <p:cNvPicPr>
            <a:picLocks noChangeAspect="1"/>
          </p:cNvPicPr>
          <p:nvPr/>
        </p:nvPicPr>
        <p:blipFill>
          <a:blip r:embed="rId4"/>
          <a:stretch>
            <a:fillRect/>
          </a:stretch>
        </p:blipFill>
        <p:spPr>
          <a:xfrm>
            <a:off x="8131360" y="4051194"/>
            <a:ext cx="1208480" cy="1208480"/>
          </a:xfrm>
          <a:prstGeom prst="rect">
            <a:avLst/>
          </a:prstGeom>
        </p:spPr>
      </p:pic>
      <p:pic>
        <p:nvPicPr>
          <p:cNvPr id="11" name="Image 10">
            <a:extLst>
              <a:ext uri="{FF2B5EF4-FFF2-40B4-BE49-F238E27FC236}">
                <a16:creationId xmlns:a16="http://schemas.microsoft.com/office/drawing/2014/main" id="{933C1B4F-7E6B-45F3-8885-2280136892FE}"/>
              </a:ext>
            </a:extLst>
          </p:cNvPr>
          <p:cNvPicPr>
            <a:picLocks noChangeAspect="1"/>
          </p:cNvPicPr>
          <p:nvPr/>
        </p:nvPicPr>
        <p:blipFill>
          <a:blip r:embed="rId5"/>
          <a:stretch>
            <a:fillRect/>
          </a:stretch>
        </p:blipFill>
        <p:spPr>
          <a:xfrm>
            <a:off x="0" y="0"/>
            <a:ext cx="1602089" cy="615832"/>
          </a:xfrm>
          <a:prstGeom prst="rect">
            <a:avLst/>
          </a:prstGeom>
        </p:spPr>
      </p:pic>
    </p:spTree>
    <p:extLst>
      <p:ext uri="{BB962C8B-B14F-4D97-AF65-F5344CB8AC3E}">
        <p14:creationId xmlns:p14="http://schemas.microsoft.com/office/powerpoint/2010/main" val="376927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1383834" y="9514"/>
            <a:ext cx="4368044"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3300"/>
              <a:buNone/>
            </a:pPr>
            <a:r>
              <a:rPr lang="en" sz="3200" b="1" dirty="0"/>
              <a:t>Tendances actuelles</a:t>
            </a:r>
            <a:br>
              <a:rPr lang="en" sz="1050" b="1" dirty="0"/>
            </a:br>
            <a:br>
              <a:rPr lang="en" sz="1050" b="1" dirty="0"/>
            </a:br>
            <a:br>
              <a:rPr lang="en" sz="1800" b="1" dirty="0"/>
            </a:br>
            <a:br>
              <a:rPr lang="en" sz="1800" b="1" dirty="0"/>
            </a:br>
            <a:endParaRPr sz="1200" b="1" dirty="0"/>
          </a:p>
        </p:txBody>
      </p:sp>
      <p:sp>
        <p:nvSpPr>
          <p:cNvPr id="13" name="ZoneTexte 12">
            <a:extLst>
              <a:ext uri="{FF2B5EF4-FFF2-40B4-BE49-F238E27FC236}">
                <a16:creationId xmlns:a16="http://schemas.microsoft.com/office/drawing/2014/main" id="{997C3672-21A0-49E9-9D15-B87F6E7F20E9}"/>
              </a:ext>
            </a:extLst>
          </p:cNvPr>
          <p:cNvSpPr txBox="1"/>
          <p:nvPr/>
        </p:nvSpPr>
        <p:spPr>
          <a:xfrm>
            <a:off x="217543" y="871364"/>
            <a:ext cx="5639548"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fr-FR" sz="1800" b="1" dirty="0">
                <a:latin typeface="Space Grotesk" panose="020B0604020202020204" charset="0"/>
                <a:cs typeface="Space Grotesk" panose="020B0604020202020204" charset="0"/>
              </a:rPr>
              <a:t>Écosystèmes : Console, PC et Mobile en 2024</a:t>
            </a:r>
            <a:endParaRPr lang="fr-FR" sz="1800" dirty="0">
              <a:solidFill>
                <a:schemeClr val="bg1"/>
              </a:solidFill>
              <a:latin typeface="Space Grotesk" panose="020B0604020202020204" charset="0"/>
              <a:cs typeface="Space Grotesk" panose="020B0604020202020204" charset="0"/>
            </a:endParaRPr>
          </a:p>
        </p:txBody>
      </p:sp>
      <p:sp>
        <p:nvSpPr>
          <p:cNvPr id="3" name="Rectangle : coins arrondis 2">
            <a:extLst>
              <a:ext uri="{FF2B5EF4-FFF2-40B4-BE49-F238E27FC236}">
                <a16:creationId xmlns:a16="http://schemas.microsoft.com/office/drawing/2014/main" id="{808BAB90-07A6-4025-90B9-411A11ED35CB}"/>
              </a:ext>
            </a:extLst>
          </p:cNvPr>
          <p:cNvSpPr/>
          <p:nvPr/>
        </p:nvSpPr>
        <p:spPr>
          <a:xfrm>
            <a:off x="6024733" y="372592"/>
            <a:ext cx="2909646" cy="45720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2FA460C5-5876-4CB9-81CD-0E76909BB770}"/>
              </a:ext>
            </a:extLst>
          </p:cNvPr>
          <p:cNvPicPr>
            <a:picLocks noChangeAspect="1"/>
          </p:cNvPicPr>
          <p:nvPr/>
        </p:nvPicPr>
        <p:blipFill>
          <a:blip r:embed="rId3"/>
          <a:stretch>
            <a:fillRect/>
          </a:stretch>
        </p:blipFill>
        <p:spPr>
          <a:xfrm>
            <a:off x="6104715" y="431584"/>
            <a:ext cx="2760839" cy="26336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a:extLst>
              <a:ext uri="{FF2B5EF4-FFF2-40B4-BE49-F238E27FC236}">
                <a16:creationId xmlns:a16="http://schemas.microsoft.com/office/drawing/2014/main" id="{2E7F34C7-A16F-4D24-8989-46E38DCA31FF}"/>
              </a:ext>
            </a:extLst>
          </p:cNvPr>
          <p:cNvPicPr>
            <a:picLocks noChangeAspect="1"/>
          </p:cNvPicPr>
          <p:nvPr/>
        </p:nvPicPr>
        <p:blipFill>
          <a:blip r:embed="rId4"/>
          <a:stretch>
            <a:fillRect/>
          </a:stretch>
        </p:blipFill>
        <p:spPr>
          <a:xfrm>
            <a:off x="2997450" y="1514538"/>
            <a:ext cx="2969009" cy="2842260"/>
          </a:xfrm>
          <a:prstGeom prst="rect">
            <a:avLst/>
          </a:prstGeom>
        </p:spPr>
      </p:pic>
      <p:pic>
        <p:nvPicPr>
          <p:cNvPr id="12" name="Image 11">
            <a:extLst>
              <a:ext uri="{FF2B5EF4-FFF2-40B4-BE49-F238E27FC236}">
                <a16:creationId xmlns:a16="http://schemas.microsoft.com/office/drawing/2014/main" id="{B5DB3991-FA1A-4481-B19C-412F37F2A939}"/>
              </a:ext>
            </a:extLst>
          </p:cNvPr>
          <p:cNvPicPr>
            <a:picLocks noChangeAspect="1"/>
          </p:cNvPicPr>
          <p:nvPr/>
        </p:nvPicPr>
        <p:blipFill>
          <a:blip r:embed="rId5"/>
          <a:stretch>
            <a:fillRect/>
          </a:stretch>
        </p:blipFill>
        <p:spPr>
          <a:xfrm>
            <a:off x="3105285" y="1596036"/>
            <a:ext cx="2766404" cy="26336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6">
            <a:extLst>
              <a:ext uri="{FF2B5EF4-FFF2-40B4-BE49-F238E27FC236}">
                <a16:creationId xmlns:a16="http://schemas.microsoft.com/office/drawing/2014/main" id="{A48CD290-618B-4219-8F2B-F627B7420EC1}"/>
              </a:ext>
            </a:extLst>
          </p:cNvPr>
          <p:cNvPicPr>
            <a:picLocks noChangeAspect="1"/>
          </p:cNvPicPr>
          <p:nvPr/>
        </p:nvPicPr>
        <p:blipFill>
          <a:blip r:embed="rId6"/>
          <a:stretch>
            <a:fillRect/>
          </a:stretch>
        </p:blipFill>
        <p:spPr>
          <a:xfrm>
            <a:off x="122953" y="1514538"/>
            <a:ext cx="2962913" cy="2842260"/>
          </a:xfrm>
          <a:prstGeom prst="rect">
            <a:avLst/>
          </a:prstGeom>
        </p:spPr>
      </p:pic>
      <p:pic>
        <p:nvPicPr>
          <p:cNvPr id="9" name="Image 8">
            <a:extLst>
              <a:ext uri="{FF2B5EF4-FFF2-40B4-BE49-F238E27FC236}">
                <a16:creationId xmlns:a16="http://schemas.microsoft.com/office/drawing/2014/main" id="{346F7B14-4375-4DA5-98D1-FB3D39EA82D3}"/>
              </a:ext>
            </a:extLst>
          </p:cNvPr>
          <p:cNvPicPr>
            <a:picLocks noChangeAspect="1"/>
          </p:cNvPicPr>
          <p:nvPr/>
        </p:nvPicPr>
        <p:blipFill>
          <a:blip r:embed="rId7"/>
          <a:stretch>
            <a:fillRect/>
          </a:stretch>
        </p:blipFill>
        <p:spPr>
          <a:xfrm>
            <a:off x="217543" y="1596036"/>
            <a:ext cx="2779649" cy="26336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Image 22">
            <a:extLst>
              <a:ext uri="{FF2B5EF4-FFF2-40B4-BE49-F238E27FC236}">
                <a16:creationId xmlns:a16="http://schemas.microsoft.com/office/drawing/2014/main" id="{738FE07E-13EC-4FAA-90AD-4A06DE46B5AB}"/>
              </a:ext>
            </a:extLst>
          </p:cNvPr>
          <p:cNvPicPr>
            <a:picLocks noChangeAspect="1"/>
          </p:cNvPicPr>
          <p:nvPr/>
        </p:nvPicPr>
        <p:blipFill>
          <a:blip r:embed="rId8"/>
          <a:stretch>
            <a:fillRect/>
          </a:stretch>
        </p:blipFill>
        <p:spPr>
          <a:xfrm>
            <a:off x="1" y="0"/>
            <a:ext cx="1451032" cy="615832"/>
          </a:xfrm>
          <a:prstGeom prst="rect">
            <a:avLst/>
          </a:prstGeom>
        </p:spPr>
      </p:pic>
      <p:pic>
        <p:nvPicPr>
          <p:cNvPr id="4" name="Image 3">
            <a:extLst>
              <a:ext uri="{FF2B5EF4-FFF2-40B4-BE49-F238E27FC236}">
                <a16:creationId xmlns:a16="http://schemas.microsoft.com/office/drawing/2014/main" id="{E7AA21FA-16E0-44DA-9202-1E50812E69CE}"/>
              </a:ext>
            </a:extLst>
          </p:cNvPr>
          <p:cNvPicPr>
            <a:picLocks noChangeAspect="1"/>
          </p:cNvPicPr>
          <p:nvPr/>
        </p:nvPicPr>
        <p:blipFill>
          <a:blip r:embed="rId9"/>
          <a:stretch>
            <a:fillRect/>
          </a:stretch>
        </p:blipFill>
        <p:spPr>
          <a:xfrm>
            <a:off x="6104715" y="3124200"/>
            <a:ext cx="2760839" cy="1725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 15">
            <a:extLst>
              <a:ext uri="{FF2B5EF4-FFF2-40B4-BE49-F238E27FC236}">
                <a16:creationId xmlns:a16="http://schemas.microsoft.com/office/drawing/2014/main" id="{374241B1-7FB7-49B3-876A-B54B8DB5C0EC}"/>
              </a:ext>
            </a:extLst>
          </p:cNvPr>
          <p:cNvPicPr>
            <a:picLocks noChangeAspect="1"/>
          </p:cNvPicPr>
          <p:nvPr/>
        </p:nvPicPr>
        <p:blipFill>
          <a:blip r:embed="rId10"/>
          <a:stretch>
            <a:fillRect/>
          </a:stretch>
        </p:blipFill>
        <p:spPr>
          <a:xfrm>
            <a:off x="8387825" y="4229660"/>
            <a:ext cx="955459" cy="955459"/>
          </a:xfrm>
          <a:prstGeom prst="rect">
            <a:avLst/>
          </a:prstGeom>
        </p:spPr>
      </p:pic>
    </p:spTree>
    <p:extLst>
      <p:ext uri="{BB962C8B-B14F-4D97-AF65-F5344CB8AC3E}">
        <p14:creationId xmlns:p14="http://schemas.microsoft.com/office/powerpoint/2010/main" val="302219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2030925" y="-68014"/>
            <a:ext cx="5565797" cy="513069"/>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3300"/>
              <a:buNone/>
            </a:pPr>
            <a:r>
              <a:rPr lang="fr-FR" b="1" dirty="0"/>
              <a:t>Tendances actuelles </a:t>
            </a:r>
            <a:br>
              <a:rPr lang="fr-FR" b="1" dirty="0"/>
            </a:br>
            <a:endParaRPr lang="fr-FR" sz="1800" b="1" i="1" dirty="0"/>
          </a:p>
        </p:txBody>
      </p:sp>
      <p:sp>
        <p:nvSpPr>
          <p:cNvPr id="9" name="ZoneTexte 8">
            <a:extLst>
              <a:ext uri="{FF2B5EF4-FFF2-40B4-BE49-F238E27FC236}">
                <a16:creationId xmlns:a16="http://schemas.microsoft.com/office/drawing/2014/main" id="{6D795F2E-BA2E-417E-949B-F18BA2210F18}"/>
              </a:ext>
            </a:extLst>
          </p:cNvPr>
          <p:cNvSpPr txBox="1"/>
          <p:nvPr/>
        </p:nvSpPr>
        <p:spPr>
          <a:xfrm>
            <a:off x="539311" y="616667"/>
            <a:ext cx="7965104"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fr-FR" sz="1800" i="1" dirty="0">
                <a:solidFill>
                  <a:schemeClr val="bg1"/>
                </a:solidFill>
                <a:latin typeface="Space Grotesk" panose="020B0604020202020204" charset="0"/>
                <a:cs typeface="Space Grotesk" panose="020B0604020202020204" charset="0"/>
              </a:rPr>
              <a:t>Portrait du Joueur Français : Habitudes, Supports et Profils en 2024</a:t>
            </a:r>
            <a:endParaRPr lang="fr-FR" sz="1800" dirty="0">
              <a:solidFill>
                <a:schemeClr val="bg1"/>
              </a:solidFill>
              <a:latin typeface="Space Grotesk" panose="020B0604020202020204" charset="0"/>
              <a:cs typeface="Space Grotesk" panose="020B0604020202020204" charset="0"/>
            </a:endParaRPr>
          </a:p>
        </p:txBody>
      </p:sp>
      <p:sp>
        <p:nvSpPr>
          <p:cNvPr id="2" name="Rectangle : coins arrondis 1">
            <a:extLst>
              <a:ext uri="{FF2B5EF4-FFF2-40B4-BE49-F238E27FC236}">
                <a16:creationId xmlns:a16="http://schemas.microsoft.com/office/drawing/2014/main" id="{FD8326B8-1589-42CE-982D-EC857E69A812}"/>
              </a:ext>
            </a:extLst>
          </p:cNvPr>
          <p:cNvSpPr/>
          <p:nvPr/>
        </p:nvSpPr>
        <p:spPr>
          <a:xfrm>
            <a:off x="366515" y="1062203"/>
            <a:ext cx="8410970" cy="379224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FBE484E3-6BD6-4DF3-867C-6F3F4CF372A1}"/>
              </a:ext>
            </a:extLst>
          </p:cNvPr>
          <p:cNvPicPr>
            <a:picLocks noChangeAspect="1"/>
          </p:cNvPicPr>
          <p:nvPr/>
        </p:nvPicPr>
        <p:blipFill>
          <a:blip r:embed="rId3"/>
          <a:stretch>
            <a:fillRect/>
          </a:stretch>
        </p:blipFill>
        <p:spPr>
          <a:xfrm>
            <a:off x="8194168" y="4084306"/>
            <a:ext cx="1166633" cy="1166633"/>
          </a:xfrm>
          <a:prstGeom prst="rect">
            <a:avLst/>
          </a:prstGeom>
        </p:spPr>
      </p:pic>
      <p:pic>
        <p:nvPicPr>
          <p:cNvPr id="10" name="Image 9">
            <a:extLst>
              <a:ext uri="{FF2B5EF4-FFF2-40B4-BE49-F238E27FC236}">
                <a16:creationId xmlns:a16="http://schemas.microsoft.com/office/drawing/2014/main" id="{8DEEB656-74AE-44D9-933A-A9C32334E06D}"/>
              </a:ext>
            </a:extLst>
          </p:cNvPr>
          <p:cNvPicPr>
            <a:picLocks noChangeAspect="1"/>
          </p:cNvPicPr>
          <p:nvPr/>
        </p:nvPicPr>
        <p:blipFill>
          <a:blip r:embed="rId4"/>
          <a:stretch>
            <a:fillRect/>
          </a:stretch>
        </p:blipFill>
        <p:spPr>
          <a:xfrm>
            <a:off x="0" y="0"/>
            <a:ext cx="1602089" cy="615832"/>
          </a:xfrm>
          <a:prstGeom prst="rect">
            <a:avLst/>
          </a:prstGeom>
        </p:spPr>
      </p:pic>
      <p:pic>
        <p:nvPicPr>
          <p:cNvPr id="8" name="Image 7">
            <a:extLst>
              <a:ext uri="{FF2B5EF4-FFF2-40B4-BE49-F238E27FC236}">
                <a16:creationId xmlns:a16="http://schemas.microsoft.com/office/drawing/2014/main" id="{F12D2BF6-3BAC-4B27-AD58-1E41EFBE74CC}"/>
              </a:ext>
            </a:extLst>
          </p:cNvPr>
          <p:cNvPicPr>
            <a:picLocks noChangeAspect="1"/>
          </p:cNvPicPr>
          <p:nvPr/>
        </p:nvPicPr>
        <p:blipFill>
          <a:blip r:embed="rId5"/>
          <a:stretch>
            <a:fillRect/>
          </a:stretch>
        </p:blipFill>
        <p:spPr>
          <a:xfrm>
            <a:off x="476093" y="1246909"/>
            <a:ext cx="8131358" cy="3521574"/>
          </a:xfrm>
          <a:prstGeom prst="rect">
            <a:avLst/>
          </a:prstGeom>
          <a:ln>
            <a:noFill/>
          </a:ln>
          <a:effectLst>
            <a:softEdge rad="112500"/>
          </a:effectLst>
        </p:spPr>
      </p:pic>
    </p:spTree>
    <p:extLst>
      <p:ext uri="{BB962C8B-B14F-4D97-AF65-F5344CB8AC3E}">
        <p14:creationId xmlns:p14="http://schemas.microsoft.com/office/powerpoint/2010/main" val="361113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2558168" y="7553"/>
            <a:ext cx="7717500" cy="563077"/>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3300"/>
              <a:buNone/>
            </a:pPr>
            <a:r>
              <a:rPr lang="en" sz="2800" b="1" dirty="0"/>
              <a:t>Tendances actuelles</a:t>
            </a:r>
            <a:endParaRPr sz="2800" b="1" dirty="0"/>
          </a:p>
        </p:txBody>
      </p:sp>
      <p:sp>
        <p:nvSpPr>
          <p:cNvPr id="9" name="ZoneTexte 8">
            <a:extLst>
              <a:ext uri="{FF2B5EF4-FFF2-40B4-BE49-F238E27FC236}">
                <a16:creationId xmlns:a16="http://schemas.microsoft.com/office/drawing/2014/main" id="{44CAD8FB-0B29-4C16-818A-A457CDC5F9DD}"/>
              </a:ext>
            </a:extLst>
          </p:cNvPr>
          <p:cNvSpPr txBox="1"/>
          <p:nvPr/>
        </p:nvSpPr>
        <p:spPr>
          <a:xfrm>
            <a:off x="324952" y="613346"/>
            <a:ext cx="8391083"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fr-FR" i="1" dirty="0">
                <a:solidFill>
                  <a:schemeClr val="bg1"/>
                </a:solidFill>
                <a:latin typeface="Space Grotesk" panose="020B0604020202020204" charset="0"/>
                <a:cs typeface="Space Grotesk" panose="020B0604020202020204" charset="0"/>
              </a:rPr>
              <a:t>Évolution des Genres, Préférences des Joueurs et Tendances de Publication des Jeux Vidéo </a:t>
            </a:r>
          </a:p>
          <a:p>
            <a:pPr algn="ctr"/>
            <a:r>
              <a:rPr lang="fr-FR" i="1" dirty="0">
                <a:solidFill>
                  <a:schemeClr val="bg1"/>
                </a:solidFill>
                <a:latin typeface="Space Grotesk" panose="020B0604020202020204" charset="0"/>
                <a:cs typeface="Space Grotesk" panose="020B0604020202020204" charset="0"/>
              </a:rPr>
              <a:t>(sur les consoles récentes)</a:t>
            </a:r>
          </a:p>
        </p:txBody>
      </p:sp>
      <p:pic>
        <p:nvPicPr>
          <p:cNvPr id="14" name="Image 13">
            <a:extLst>
              <a:ext uri="{FF2B5EF4-FFF2-40B4-BE49-F238E27FC236}">
                <a16:creationId xmlns:a16="http://schemas.microsoft.com/office/drawing/2014/main" id="{20A61D80-94C2-493F-A3BA-E21A5E25BABB}"/>
              </a:ext>
            </a:extLst>
          </p:cNvPr>
          <p:cNvPicPr>
            <a:picLocks noChangeAspect="1"/>
          </p:cNvPicPr>
          <p:nvPr/>
        </p:nvPicPr>
        <p:blipFill>
          <a:blip r:embed="rId3"/>
          <a:stretch>
            <a:fillRect/>
          </a:stretch>
        </p:blipFill>
        <p:spPr>
          <a:xfrm>
            <a:off x="427965" y="1370126"/>
            <a:ext cx="2706390" cy="16728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Image 18">
            <a:extLst>
              <a:ext uri="{FF2B5EF4-FFF2-40B4-BE49-F238E27FC236}">
                <a16:creationId xmlns:a16="http://schemas.microsoft.com/office/drawing/2014/main" id="{D1A079B7-1235-484A-85A2-BF5C6E959351}"/>
              </a:ext>
            </a:extLst>
          </p:cNvPr>
          <p:cNvPicPr>
            <a:picLocks noChangeAspect="1"/>
          </p:cNvPicPr>
          <p:nvPr/>
        </p:nvPicPr>
        <p:blipFill>
          <a:blip r:embed="rId4"/>
          <a:stretch>
            <a:fillRect/>
          </a:stretch>
        </p:blipFill>
        <p:spPr>
          <a:xfrm>
            <a:off x="3186914" y="1370126"/>
            <a:ext cx="2822733" cy="1672828"/>
          </a:xfrm>
          <a:prstGeom prst="rect">
            <a:avLst/>
          </a:prstGeom>
          <a:ln w="1270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1" name="Image 20">
            <a:extLst>
              <a:ext uri="{FF2B5EF4-FFF2-40B4-BE49-F238E27FC236}">
                <a16:creationId xmlns:a16="http://schemas.microsoft.com/office/drawing/2014/main" id="{6CD3558F-7BB5-482F-8A04-CA3F85D2CEE5}"/>
              </a:ext>
            </a:extLst>
          </p:cNvPr>
          <p:cNvPicPr>
            <a:picLocks noChangeAspect="1"/>
          </p:cNvPicPr>
          <p:nvPr/>
        </p:nvPicPr>
        <p:blipFill>
          <a:blip r:embed="rId5"/>
          <a:stretch>
            <a:fillRect/>
          </a:stretch>
        </p:blipFill>
        <p:spPr>
          <a:xfrm>
            <a:off x="6062207" y="1370126"/>
            <a:ext cx="2552801" cy="1672828"/>
          </a:xfrm>
          <a:prstGeom prst="rect">
            <a:avLst/>
          </a:prstGeom>
          <a:ln w="1270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Image 25">
            <a:extLst>
              <a:ext uri="{FF2B5EF4-FFF2-40B4-BE49-F238E27FC236}">
                <a16:creationId xmlns:a16="http://schemas.microsoft.com/office/drawing/2014/main" id="{68E073FD-71FD-43CE-A10D-04A1DB40CE3A}"/>
              </a:ext>
            </a:extLst>
          </p:cNvPr>
          <p:cNvPicPr>
            <a:picLocks noChangeAspect="1"/>
          </p:cNvPicPr>
          <p:nvPr/>
        </p:nvPicPr>
        <p:blipFill>
          <a:blip r:embed="rId6"/>
          <a:stretch>
            <a:fillRect/>
          </a:stretch>
        </p:blipFill>
        <p:spPr>
          <a:xfrm>
            <a:off x="3185121" y="3042954"/>
            <a:ext cx="2846537" cy="1731095"/>
          </a:xfrm>
          <a:prstGeom prst="rect">
            <a:avLst/>
          </a:prstGeom>
          <a:ln w="1270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8" name="Image 27">
            <a:extLst>
              <a:ext uri="{FF2B5EF4-FFF2-40B4-BE49-F238E27FC236}">
                <a16:creationId xmlns:a16="http://schemas.microsoft.com/office/drawing/2014/main" id="{70BF4164-3A6E-41A2-B6CD-C12F887E51AE}"/>
              </a:ext>
            </a:extLst>
          </p:cNvPr>
          <p:cNvPicPr>
            <a:picLocks noChangeAspect="1"/>
          </p:cNvPicPr>
          <p:nvPr/>
        </p:nvPicPr>
        <p:blipFill>
          <a:blip r:embed="rId7"/>
          <a:stretch>
            <a:fillRect/>
          </a:stretch>
        </p:blipFill>
        <p:spPr>
          <a:xfrm>
            <a:off x="6082424" y="3042954"/>
            <a:ext cx="2532584" cy="1731095"/>
          </a:xfrm>
          <a:prstGeom prst="rect">
            <a:avLst/>
          </a:prstGeom>
          <a:ln w="1270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3" name="Image 32">
            <a:extLst>
              <a:ext uri="{FF2B5EF4-FFF2-40B4-BE49-F238E27FC236}">
                <a16:creationId xmlns:a16="http://schemas.microsoft.com/office/drawing/2014/main" id="{CEDD90DD-C20E-4DEF-B59B-77A6551344AE}"/>
              </a:ext>
            </a:extLst>
          </p:cNvPr>
          <p:cNvPicPr>
            <a:picLocks noChangeAspect="1"/>
          </p:cNvPicPr>
          <p:nvPr/>
        </p:nvPicPr>
        <p:blipFill>
          <a:blip r:embed="rId8"/>
          <a:stretch>
            <a:fillRect/>
          </a:stretch>
        </p:blipFill>
        <p:spPr>
          <a:xfrm>
            <a:off x="427965" y="3042954"/>
            <a:ext cx="2706390" cy="173109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5" name="Rectangle 34">
            <a:extLst>
              <a:ext uri="{FF2B5EF4-FFF2-40B4-BE49-F238E27FC236}">
                <a16:creationId xmlns:a16="http://schemas.microsoft.com/office/drawing/2014/main" id="{575F9D43-5D4C-4994-8A7C-D650217184DC}"/>
              </a:ext>
            </a:extLst>
          </p:cNvPr>
          <p:cNvSpPr/>
          <p:nvPr/>
        </p:nvSpPr>
        <p:spPr>
          <a:xfrm>
            <a:off x="324952" y="1284695"/>
            <a:ext cx="8391083" cy="3566916"/>
          </a:xfrm>
          <a:prstGeom prst="rect">
            <a:avLst/>
          </a:prstGeom>
          <a:no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pic>
        <p:nvPicPr>
          <p:cNvPr id="39" name="Image 38">
            <a:extLst>
              <a:ext uri="{FF2B5EF4-FFF2-40B4-BE49-F238E27FC236}">
                <a16:creationId xmlns:a16="http://schemas.microsoft.com/office/drawing/2014/main" id="{B2465BF7-9C2D-474D-95B0-97B4346D12F2}"/>
              </a:ext>
            </a:extLst>
          </p:cNvPr>
          <p:cNvPicPr>
            <a:picLocks noChangeAspect="1"/>
          </p:cNvPicPr>
          <p:nvPr/>
        </p:nvPicPr>
        <p:blipFill>
          <a:blip r:embed="rId9"/>
          <a:stretch>
            <a:fillRect/>
          </a:stretch>
        </p:blipFill>
        <p:spPr>
          <a:xfrm>
            <a:off x="8352865" y="4307866"/>
            <a:ext cx="932365" cy="932365"/>
          </a:xfrm>
          <a:prstGeom prst="rect">
            <a:avLst/>
          </a:prstGeom>
        </p:spPr>
      </p:pic>
      <p:pic>
        <p:nvPicPr>
          <p:cNvPr id="41" name="Image 40">
            <a:extLst>
              <a:ext uri="{FF2B5EF4-FFF2-40B4-BE49-F238E27FC236}">
                <a16:creationId xmlns:a16="http://schemas.microsoft.com/office/drawing/2014/main" id="{440B785A-E7CF-4F97-BD11-71245C053608}"/>
              </a:ext>
            </a:extLst>
          </p:cNvPr>
          <p:cNvPicPr>
            <a:picLocks noChangeAspect="1"/>
          </p:cNvPicPr>
          <p:nvPr/>
        </p:nvPicPr>
        <p:blipFill>
          <a:blip r:embed="rId10"/>
          <a:stretch>
            <a:fillRect/>
          </a:stretch>
        </p:blipFill>
        <p:spPr>
          <a:xfrm>
            <a:off x="0" y="0"/>
            <a:ext cx="1602089" cy="615832"/>
          </a:xfrm>
          <a:prstGeom prst="rect">
            <a:avLst/>
          </a:prstGeom>
        </p:spPr>
      </p:pic>
    </p:spTree>
    <p:extLst>
      <p:ext uri="{BB962C8B-B14F-4D97-AF65-F5344CB8AC3E}">
        <p14:creationId xmlns:p14="http://schemas.microsoft.com/office/powerpoint/2010/main" val="3807626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11"/>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dirty="0"/>
              <a:t>Les futures tendances et perspectives</a:t>
            </a:r>
            <a:endParaRPr dirty="0"/>
          </a:p>
        </p:txBody>
      </p:sp>
      <p:sp>
        <p:nvSpPr>
          <p:cNvPr id="2333" name="Google Shape;2333;p11"/>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04</a:t>
            </a:r>
            <a:endParaRPr sz="10000"/>
          </a:p>
        </p:txBody>
      </p:sp>
      <p:pic>
        <p:nvPicPr>
          <p:cNvPr id="3" name="Image 2">
            <a:extLst>
              <a:ext uri="{FF2B5EF4-FFF2-40B4-BE49-F238E27FC236}">
                <a16:creationId xmlns:a16="http://schemas.microsoft.com/office/drawing/2014/main" id="{1958DD3D-8A83-4D1D-8CE8-759A5BD0F1CF}"/>
              </a:ext>
            </a:extLst>
          </p:cNvPr>
          <p:cNvPicPr>
            <a:picLocks noChangeAspect="1"/>
          </p:cNvPicPr>
          <p:nvPr/>
        </p:nvPicPr>
        <p:blipFill>
          <a:blip r:embed="rId3"/>
          <a:stretch>
            <a:fillRect/>
          </a:stretch>
        </p:blipFill>
        <p:spPr>
          <a:xfrm>
            <a:off x="7678825" y="3604701"/>
            <a:ext cx="1538799" cy="1538799"/>
          </a:xfrm>
          <a:prstGeom prst="rect">
            <a:avLst/>
          </a:prstGeom>
        </p:spPr>
      </p:pic>
      <p:pic>
        <p:nvPicPr>
          <p:cNvPr id="6" name="Image 5">
            <a:extLst>
              <a:ext uri="{FF2B5EF4-FFF2-40B4-BE49-F238E27FC236}">
                <a16:creationId xmlns:a16="http://schemas.microsoft.com/office/drawing/2014/main" id="{1D65E5F3-05F3-46F7-997C-CB32C2B94059}"/>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
          <p:cNvSpPr txBox="1">
            <a:spLocks noGrp="1"/>
          </p:cNvSpPr>
          <p:nvPr>
            <p:ph type="title"/>
          </p:nvPr>
        </p:nvSpPr>
        <p:spPr>
          <a:xfrm>
            <a:off x="2302547" y="185386"/>
            <a:ext cx="453890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Tendances futures</a:t>
            </a:r>
            <a:endParaRPr b="1" dirty="0"/>
          </a:p>
        </p:txBody>
      </p:sp>
      <p:sp>
        <p:nvSpPr>
          <p:cNvPr id="2339" name="Google Shape;2339;p12"/>
          <p:cNvSpPr txBox="1"/>
          <p:nvPr/>
        </p:nvSpPr>
        <p:spPr>
          <a:xfrm>
            <a:off x="458778" y="901446"/>
            <a:ext cx="3297063" cy="3996137"/>
          </a:xfrm>
          <a:prstGeom prst="rect">
            <a:avLst/>
          </a:prstGeom>
          <a:ln>
            <a:noFill/>
          </a:ln>
          <a:effectLst>
            <a:outerShdw blurRad="107950" dist="12700" dir="5400000" algn="ctr">
              <a:srgbClr val="000000"/>
            </a:outerShdw>
          </a:effectLst>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fr-FR" sz="1200" b="1" i="1" dirty="0">
                <a:solidFill>
                  <a:srgbClr val="000A1E"/>
                </a:solidFill>
                <a:latin typeface="Space Grotesk" panose="020B0604020202020204" charset="0"/>
                <a:cs typeface="Space Grotesk" panose="020B0604020202020204" charset="0"/>
              </a:rPr>
              <a:t>Croissance anticipée :</a:t>
            </a:r>
          </a:p>
          <a:p>
            <a:pPr marL="0" marR="0" lvl="0" indent="0" rtl="0">
              <a:lnSpc>
                <a:spcPct val="100000"/>
              </a:lnSpc>
              <a:spcBef>
                <a:spcPts val="0"/>
              </a:spcBef>
              <a:spcAft>
                <a:spcPts val="0"/>
              </a:spcAft>
              <a:buNone/>
            </a:pPr>
            <a:r>
              <a:rPr lang="fr-FR" sz="1200" i="0" dirty="0">
                <a:solidFill>
                  <a:srgbClr val="000A1E"/>
                </a:solidFill>
                <a:effectLst/>
                <a:latin typeface="Space Grotesk" panose="020B0604020202020204" charset="0"/>
                <a:cs typeface="Space Grotesk" panose="020B0604020202020204" charset="0"/>
              </a:rPr>
              <a:t>La taille du marché mondial des jeux en ligne est estimée à </a:t>
            </a:r>
            <a:r>
              <a:rPr lang="fr-FR" sz="1200" dirty="0">
                <a:solidFill>
                  <a:srgbClr val="000A1E"/>
                </a:solidFill>
                <a:latin typeface="Space Grotesk" panose="020B0604020202020204" charset="0"/>
                <a:cs typeface="Space Grotesk" panose="020B0604020202020204" charset="0"/>
              </a:rPr>
              <a:t>274</a:t>
            </a:r>
            <a:r>
              <a:rPr lang="fr-FR" sz="1200" i="0" dirty="0">
                <a:solidFill>
                  <a:srgbClr val="000A1E"/>
                </a:solidFill>
                <a:effectLst/>
                <a:latin typeface="Space Grotesk" panose="020B0604020202020204" charset="0"/>
                <a:cs typeface="Space Grotesk" panose="020B0604020202020204" charset="0"/>
              </a:rPr>
              <a:t>,63 milliards USD en 2024 et devrait atteindre environ 721,77 milliards USD d'ici 2034, avec un TCAC de 10,15 % entre 2024 et 2034.</a:t>
            </a:r>
          </a:p>
          <a:p>
            <a:pPr marL="0" marR="0" lvl="0" indent="0" rtl="0">
              <a:lnSpc>
                <a:spcPct val="100000"/>
              </a:lnSpc>
              <a:spcBef>
                <a:spcPts val="0"/>
              </a:spcBef>
              <a:spcAft>
                <a:spcPts val="0"/>
              </a:spcAft>
              <a:buNone/>
            </a:pPr>
            <a:endParaRPr lang="fr-FR" sz="1200" b="1" i="1" dirty="0">
              <a:solidFill>
                <a:srgbClr val="000A1E"/>
              </a:solidFill>
              <a:latin typeface="Space Grotesk" panose="020B0604020202020204" charset="0"/>
              <a:cs typeface="Space Grotesk" panose="020B0604020202020204" charset="0"/>
            </a:endParaRPr>
          </a:p>
          <a:p>
            <a:pPr marL="0" marR="0" lvl="0" indent="0" rtl="0">
              <a:lnSpc>
                <a:spcPct val="100000"/>
              </a:lnSpc>
              <a:spcBef>
                <a:spcPts val="0"/>
              </a:spcBef>
              <a:spcAft>
                <a:spcPts val="0"/>
              </a:spcAft>
              <a:buNone/>
            </a:pPr>
            <a:endParaRPr lang="fr-FR" sz="1200" b="1" i="1" dirty="0">
              <a:solidFill>
                <a:srgbClr val="000A1E"/>
              </a:solidFill>
              <a:latin typeface="Space Grotesk" panose="020B0604020202020204" charset="0"/>
              <a:cs typeface="Space Grotesk" panose="020B0604020202020204" charset="0"/>
            </a:endParaRPr>
          </a:p>
          <a:p>
            <a:pPr marL="171450" marR="0" lvl="0" indent="-171450" rtl="0">
              <a:lnSpc>
                <a:spcPct val="100000"/>
              </a:lnSpc>
              <a:spcBef>
                <a:spcPts val="0"/>
              </a:spcBef>
              <a:spcAft>
                <a:spcPts val="0"/>
              </a:spcAft>
              <a:buClr>
                <a:schemeClr val="bg1"/>
              </a:buClr>
              <a:buFont typeface="Arial" panose="020B0604020202020204" pitchFamily="34" charset="0"/>
              <a:buChar char="•"/>
            </a:pPr>
            <a:r>
              <a:rPr lang="fr-FR" sz="1200" b="0" i="0" dirty="0">
                <a:solidFill>
                  <a:srgbClr val="212529"/>
                </a:solidFill>
                <a:effectLst/>
                <a:latin typeface="Space Grotesk" panose="020B0604020202020204" charset="0"/>
                <a:cs typeface="Space Grotesk" panose="020B0604020202020204" charset="0"/>
              </a:rPr>
              <a:t>La taille du marché des jeux vidéo en Asie-Pacifique a atteint 151,05 milliards USD en 2024 et devrait atteindre environ 400,58 milliards USD d'ici 2034, avec un TCAC de 10,24 % entre 2025 et 2034.</a:t>
            </a:r>
          </a:p>
          <a:p>
            <a:pPr marL="171450" marR="0" lvl="0" indent="-171450" rtl="0">
              <a:lnSpc>
                <a:spcPct val="100000"/>
              </a:lnSpc>
              <a:spcBef>
                <a:spcPts val="0"/>
              </a:spcBef>
              <a:spcAft>
                <a:spcPts val="0"/>
              </a:spcAft>
              <a:buClr>
                <a:schemeClr val="bg1"/>
              </a:buClr>
              <a:buFont typeface="Arial" panose="020B0604020202020204" pitchFamily="34" charset="0"/>
              <a:buChar char="•"/>
            </a:pPr>
            <a:endParaRPr lang="fr-FR" sz="1200" b="0" i="0" dirty="0">
              <a:solidFill>
                <a:srgbClr val="212529"/>
              </a:solidFill>
              <a:effectLst/>
              <a:latin typeface="Space Grotesk" panose="020B0604020202020204" charset="0"/>
              <a:cs typeface="Space Grotesk" panose="020B0604020202020204" charset="0"/>
            </a:endParaRPr>
          </a:p>
          <a:p>
            <a:pPr marL="171450" marR="0" lvl="0" indent="-171450" rtl="0">
              <a:lnSpc>
                <a:spcPct val="100000"/>
              </a:lnSpc>
              <a:spcBef>
                <a:spcPts val="0"/>
              </a:spcBef>
              <a:spcAft>
                <a:spcPts val="0"/>
              </a:spcAft>
              <a:buClr>
                <a:schemeClr val="bg1"/>
              </a:buClr>
              <a:buFont typeface="Arial" panose="020B0604020202020204" pitchFamily="34" charset="0"/>
              <a:buChar char="•"/>
            </a:pPr>
            <a:endParaRPr lang="fr-FR" sz="1200" b="0" i="0" dirty="0">
              <a:solidFill>
                <a:srgbClr val="212529"/>
              </a:solidFill>
              <a:effectLst/>
              <a:latin typeface="Space Grotesk" panose="020B0604020202020204" charset="0"/>
              <a:cs typeface="Space Grotesk" panose="020B0604020202020204" charset="0"/>
            </a:endParaRPr>
          </a:p>
          <a:p>
            <a:pPr marL="171450" marR="0" lvl="0" indent="-171450" rtl="0">
              <a:lnSpc>
                <a:spcPct val="100000"/>
              </a:lnSpc>
              <a:spcBef>
                <a:spcPts val="0"/>
              </a:spcBef>
              <a:spcAft>
                <a:spcPts val="0"/>
              </a:spcAft>
              <a:buClr>
                <a:schemeClr val="bg1"/>
              </a:buClr>
              <a:buFont typeface="Arial" panose="020B0604020202020204" pitchFamily="34" charset="0"/>
              <a:buChar char="•"/>
            </a:pPr>
            <a:r>
              <a:rPr lang="fr-FR" sz="1200" b="0" i="0" dirty="0">
                <a:solidFill>
                  <a:srgbClr val="212529"/>
                </a:solidFill>
                <a:effectLst/>
                <a:latin typeface="Space Grotesk" panose="020B0604020202020204" charset="0"/>
                <a:cs typeface="Space Grotesk" panose="020B0604020202020204" charset="0"/>
              </a:rPr>
              <a:t>L'Asie-Pacifique détenait la part dominante du marché avec plus de 55 % en 2024 ; la région devrait conserver cette position tout au long de la période de prévision.</a:t>
            </a:r>
          </a:p>
          <a:p>
            <a:pPr marL="0" marR="0" lvl="0" indent="0" rtl="0">
              <a:lnSpc>
                <a:spcPct val="100000"/>
              </a:lnSpc>
              <a:spcBef>
                <a:spcPts val="0"/>
              </a:spcBef>
              <a:spcAft>
                <a:spcPts val="0"/>
              </a:spcAft>
              <a:buNone/>
            </a:pPr>
            <a:endParaRPr lang="fr-FR" sz="1200" i="1" dirty="0">
              <a:solidFill>
                <a:srgbClr val="000A1E"/>
              </a:solidFill>
              <a:latin typeface="Space Grotesk" panose="020B0604020202020204" charset="0"/>
              <a:cs typeface="Space Grotesk" panose="020B0604020202020204" charset="0"/>
            </a:endParaRPr>
          </a:p>
          <a:p>
            <a:pPr>
              <a:buClr>
                <a:schemeClr val="bg1"/>
              </a:buClr>
            </a:pPr>
            <a:endParaRPr lang="fr-FR" sz="1100" dirty="0">
              <a:solidFill>
                <a:schemeClr val="bg1"/>
              </a:solidFill>
              <a:latin typeface="Space Grotesk" panose="020B0604020202020204" charset="0"/>
              <a:cs typeface="Space Grotesk" panose="020B0604020202020204" charset="0"/>
            </a:endParaRPr>
          </a:p>
          <a:p>
            <a:pPr marL="0" marR="0" lvl="0" indent="0" algn="l" rtl="0">
              <a:lnSpc>
                <a:spcPct val="100000"/>
              </a:lnSpc>
              <a:spcBef>
                <a:spcPts val="0"/>
              </a:spcBef>
              <a:spcAft>
                <a:spcPts val="0"/>
              </a:spcAft>
              <a:buNone/>
            </a:pPr>
            <a:endParaRPr lang="fr-FR" sz="1100" i="0" dirty="0">
              <a:solidFill>
                <a:schemeClr val="bg1"/>
              </a:solidFill>
              <a:effectLst/>
              <a:latin typeface="Space Grotesk" panose="020B0604020202020204" charset="0"/>
              <a:cs typeface="Space Grotesk" panose="020B0604020202020204" charset="0"/>
            </a:endParaRPr>
          </a:p>
          <a:p>
            <a:pPr marL="0" marR="0" lvl="0" indent="0" algn="l" rtl="0">
              <a:lnSpc>
                <a:spcPct val="100000"/>
              </a:lnSpc>
              <a:spcBef>
                <a:spcPts val="0"/>
              </a:spcBef>
              <a:spcAft>
                <a:spcPts val="0"/>
              </a:spcAft>
              <a:buNone/>
            </a:pPr>
            <a:endParaRPr lang="fr-FR" sz="1100" i="0" dirty="0">
              <a:solidFill>
                <a:schemeClr val="bg1"/>
              </a:solidFill>
              <a:effectLst/>
              <a:latin typeface="Space Grotesk" panose="020B0604020202020204" charset="0"/>
              <a:cs typeface="Space Grotesk" panose="020B0604020202020204" charset="0"/>
            </a:endParaRPr>
          </a:p>
          <a:p>
            <a:pPr marL="0" marR="0" lvl="0" indent="0" algn="l" rtl="0">
              <a:lnSpc>
                <a:spcPct val="100000"/>
              </a:lnSpc>
              <a:spcBef>
                <a:spcPts val="0"/>
              </a:spcBef>
              <a:spcAft>
                <a:spcPts val="0"/>
              </a:spcAft>
              <a:buNone/>
            </a:pPr>
            <a:endParaRPr dirty="0">
              <a:solidFill>
                <a:schemeClr val="bg1"/>
              </a:solidFill>
              <a:latin typeface="Space Grotesk" panose="020B0604020202020204" charset="0"/>
              <a:cs typeface="Space Grotesk" panose="020B0604020202020204" charset="0"/>
            </a:endParaRPr>
          </a:p>
        </p:txBody>
      </p:sp>
      <p:pic>
        <p:nvPicPr>
          <p:cNvPr id="9" name="Image 8">
            <a:extLst>
              <a:ext uri="{FF2B5EF4-FFF2-40B4-BE49-F238E27FC236}">
                <a16:creationId xmlns:a16="http://schemas.microsoft.com/office/drawing/2014/main" id="{A0195CB0-3D1E-4674-9A18-7122EE10D06D}"/>
              </a:ext>
            </a:extLst>
          </p:cNvPr>
          <p:cNvPicPr>
            <a:picLocks noChangeAspect="1"/>
          </p:cNvPicPr>
          <p:nvPr/>
        </p:nvPicPr>
        <p:blipFill>
          <a:blip r:embed="rId3"/>
          <a:stretch>
            <a:fillRect/>
          </a:stretch>
        </p:blipFill>
        <p:spPr>
          <a:xfrm>
            <a:off x="0" y="0"/>
            <a:ext cx="1602089" cy="615832"/>
          </a:xfrm>
          <a:prstGeom prst="rect">
            <a:avLst/>
          </a:prstGeom>
        </p:spPr>
      </p:pic>
      <p:pic>
        <p:nvPicPr>
          <p:cNvPr id="3" name="Image 2">
            <a:extLst>
              <a:ext uri="{FF2B5EF4-FFF2-40B4-BE49-F238E27FC236}">
                <a16:creationId xmlns:a16="http://schemas.microsoft.com/office/drawing/2014/main" id="{1042D266-D029-4D37-88A9-D3C58442D160}"/>
              </a:ext>
            </a:extLst>
          </p:cNvPr>
          <p:cNvPicPr>
            <a:picLocks noChangeAspect="1"/>
          </p:cNvPicPr>
          <p:nvPr/>
        </p:nvPicPr>
        <p:blipFill>
          <a:blip r:embed="rId4"/>
          <a:stretch>
            <a:fillRect/>
          </a:stretch>
        </p:blipFill>
        <p:spPr>
          <a:xfrm>
            <a:off x="3813120" y="3528185"/>
            <a:ext cx="2410998" cy="1369398"/>
          </a:xfrm>
          <a:prstGeom prst="rect">
            <a:avLst/>
          </a:prstGeom>
        </p:spPr>
      </p:pic>
      <p:pic>
        <p:nvPicPr>
          <p:cNvPr id="6" name="Image 5">
            <a:extLst>
              <a:ext uri="{FF2B5EF4-FFF2-40B4-BE49-F238E27FC236}">
                <a16:creationId xmlns:a16="http://schemas.microsoft.com/office/drawing/2014/main" id="{21C6EB79-1A2E-4E66-A616-CBAE3B28C4D8}"/>
              </a:ext>
            </a:extLst>
          </p:cNvPr>
          <p:cNvPicPr>
            <a:picLocks noChangeAspect="1"/>
          </p:cNvPicPr>
          <p:nvPr/>
        </p:nvPicPr>
        <p:blipFill>
          <a:blip r:embed="rId5"/>
          <a:stretch>
            <a:fillRect/>
          </a:stretch>
        </p:blipFill>
        <p:spPr>
          <a:xfrm>
            <a:off x="6224118" y="3528185"/>
            <a:ext cx="2416403" cy="1369398"/>
          </a:xfrm>
          <a:prstGeom prst="rect">
            <a:avLst/>
          </a:prstGeom>
        </p:spPr>
      </p:pic>
      <p:pic>
        <p:nvPicPr>
          <p:cNvPr id="2" name="Image 1">
            <a:extLst>
              <a:ext uri="{FF2B5EF4-FFF2-40B4-BE49-F238E27FC236}">
                <a16:creationId xmlns:a16="http://schemas.microsoft.com/office/drawing/2014/main" id="{012B5C96-4E72-41DB-A0F3-559FB5F0ACA0}"/>
              </a:ext>
            </a:extLst>
          </p:cNvPr>
          <p:cNvPicPr>
            <a:picLocks noChangeAspect="1"/>
          </p:cNvPicPr>
          <p:nvPr/>
        </p:nvPicPr>
        <p:blipFill>
          <a:blip r:embed="rId6"/>
          <a:stretch>
            <a:fillRect/>
          </a:stretch>
        </p:blipFill>
        <p:spPr>
          <a:xfrm>
            <a:off x="3813120" y="897523"/>
            <a:ext cx="4827401" cy="2603873"/>
          </a:xfrm>
          <a:prstGeom prst="rect">
            <a:avLst/>
          </a:prstGeom>
        </p:spPr>
      </p:pic>
      <p:pic>
        <p:nvPicPr>
          <p:cNvPr id="4" name="Image 3">
            <a:extLst>
              <a:ext uri="{FF2B5EF4-FFF2-40B4-BE49-F238E27FC236}">
                <a16:creationId xmlns:a16="http://schemas.microsoft.com/office/drawing/2014/main" id="{ECBED9FF-FE0A-49F8-A341-BA899B1325F4}"/>
              </a:ext>
            </a:extLst>
          </p:cNvPr>
          <p:cNvPicPr>
            <a:picLocks noChangeAspect="1"/>
          </p:cNvPicPr>
          <p:nvPr/>
        </p:nvPicPr>
        <p:blipFill>
          <a:blip r:embed="rId7"/>
          <a:stretch>
            <a:fillRect/>
          </a:stretch>
        </p:blipFill>
        <p:spPr>
          <a:xfrm>
            <a:off x="8202093" y="4131218"/>
            <a:ext cx="1158340" cy="1158340"/>
          </a:xfrm>
          <a:prstGeom prst="rect">
            <a:avLst/>
          </a:prstGeom>
        </p:spPr>
      </p:pic>
    </p:spTree>
    <p:extLst>
      <p:ext uri="{BB962C8B-B14F-4D97-AF65-F5344CB8AC3E}">
        <p14:creationId xmlns:p14="http://schemas.microsoft.com/office/powerpoint/2010/main" val="349679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
          <p:cNvSpPr txBox="1">
            <a:spLocks noGrp="1"/>
          </p:cNvSpPr>
          <p:nvPr>
            <p:ph type="title"/>
          </p:nvPr>
        </p:nvSpPr>
        <p:spPr>
          <a:xfrm>
            <a:off x="2025282" y="88977"/>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   Tendances futures</a:t>
            </a:r>
            <a:endParaRPr b="1" dirty="0"/>
          </a:p>
        </p:txBody>
      </p:sp>
      <p:pic>
        <p:nvPicPr>
          <p:cNvPr id="8" name="Image 7">
            <a:extLst>
              <a:ext uri="{FF2B5EF4-FFF2-40B4-BE49-F238E27FC236}">
                <a16:creationId xmlns:a16="http://schemas.microsoft.com/office/drawing/2014/main" id="{4A67980D-7B85-4968-95B1-9CDE699984AC}"/>
              </a:ext>
            </a:extLst>
          </p:cNvPr>
          <p:cNvPicPr>
            <a:picLocks noChangeAspect="1"/>
          </p:cNvPicPr>
          <p:nvPr/>
        </p:nvPicPr>
        <p:blipFill>
          <a:blip r:embed="rId3"/>
          <a:stretch>
            <a:fillRect/>
          </a:stretch>
        </p:blipFill>
        <p:spPr>
          <a:xfrm>
            <a:off x="3712128" y="906841"/>
            <a:ext cx="4799571" cy="3997665"/>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F8AC0414-4843-472D-A3A2-80FDDDAFC7A8}"/>
              </a:ext>
            </a:extLst>
          </p:cNvPr>
          <p:cNvSpPr/>
          <p:nvPr/>
        </p:nvSpPr>
        <p:spPr>
          <a:xfrm>
            <a:off x="497061" y="822960"/>
            <a:ext cx="8014638" cy="4142005"/>
          </a:xfrm>
          <a:prstGeom prst="rect">
            <a:avLst/>
          </a:prstGeom>
          <a:no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4" name="Rectangle 3">
            <a:extLst>
              <a:ext uri="{FF2B5EF4-FFF2-40B4-BE49-F238E27FC236}">
                <a16:creationId xmlns:a16="http://schemas.microsoft.com/office/drawing/2014/main" id="{DAFD6DCD-E587-4D2C-9716-DDB8D9604B9E}"/>
              </a:ext>
            </a:extLst>
          </p:cNvPr>
          <p:cNvSpPr/>
          <p:nvPr/>
        </p:nvSpPr>
        <p:spPr>
          <a:xfrm rot="10800000" flipH="1" flipV="1">
            <a:off x="497061" y="906841"/>
            <a:ext cx="3164657" cy="39976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200" b="1" i="1" dirty="0">
                <a:solidFill>
                  <a:srgbClr val="000A1E"/>
                </a:solidFill>
                <a:latin typeface="Space Grotesk" panose="020B0604020202020204" charset="0"/>
                <a:cs typeface="Space Grotesk" panose="020B0604020202020204" charset="0"/>
              </a:rPr>
              <a:t>Nouvelles opportunités </a:t>
            </a:r>
            <a:r>
              <a:rPr lang="fr-FR" sz="1200" b="1" dirty="0">
                <a:solidFill>
                  <a:srgbClr val="000A1E"/>
                </a:solidFill>
                <a:latin typeface="Space Grotesk" panose="020B0604020202020204" charset="0"/>
                <a:cs typeface="Space Grotesk" panose="020B0604020202020204" charset="0"/>
              </a:rPr>
              <a:t>:</a:t>
            </a:r>
          </a:p>
          <a:p>
            <a:endParaRPr lang="fr-FR" sz="1200" dirty="0">
              <a:solidFill>
                <a:srgbClr val="000A1E"/>
              </a:solidFill>
              <a:latin typeface="Space Grotesk" panose="020B0604020202020204" charset="0"/>
              <a:cs typeface="Space Grotesk" panose="020B0604020202020204" charset="0"/>
            </a:endParaRPr>
          </a:p>
          <a:p>
            <a:pPr>
              <a:buClr>
                <a:schemeClr val="bg1">
                  <a:lumMod val="95000"/>
                </a:schemeClr>
              </a:buClr>
            </a:pPr>
            <a:r>
              <a:rPr lang="fr-FR" sz="1200" b="1" i="1" dirty="0">
                <a:solidFill>
                  <a:srgbClr val="000A1E"/>
                </a:solidFill>
                <a:effectLst/>
                <a:latin typeface="Space Grotesk" panose="020B0604020202020204" charset="0"/>
                <a:cs typeface="Space Grotesk" panose="020B0604020202020204" charset="0"/>
              </a:rPr>
              <a:t>Technologies immersives: </a:t>
            </a:r>
          </a:p>
          <a:p>
            <a:pPr>
              <a:buClr>
                <a:schemeClr val="bg1">
                  <a:lumMod val="95000"/>
                </a:schemeClr>
              </a:buClr>
            </a:pPr>
            <a:r>
              <a:rPr lang="fr-FR" sz="1200" b="0" i="0" dirty="0">
                <a:solidFill>
                  <a:srgbClr val="000A1E"/>
                </a:solidFill>
                <a:effectLst/>
                <a:latin typeface="Space Grotesk" panose="020B0604020202020204" charset="0"/>
                <a:cs typeface="Space Grotesk" panose="020B0604020202020204" charset="0"/>
              </a:rPr>
              <a:t>La VR (réalité virtuelle) et l'AR (réalité augmentée) gagnent du terrain, offrant des expériences inédites avec </a:t>
            </a:r>
            <a:r>
              <a:rPr lang="fr-FR" sz="1200" dirty="0">
                <a:solidFill>
                  <a:srgbClr val="000A1E"/>
                </a:solidFill>
                <a:latin typeface="Space Grotesk" panose="020B0604020202020204" charset="0"/>
                <a:cs typeface="Space Grotesk" panose="020B0604020202020204" charset="0"/>
              </a:rPr>
              <a:t>L</a:t>
            </a:r>
            <a:r>
              <a:rPr lang="fr-FR" sz="1200" b="0" i="0" dirty="0">
                <a:solidFill>
                  <a:srgbClr val="000A1E"/>
                </a:solidFill>
                <a:effectLst/>
                <a:latin typeface="Space Grotesk" panose="020B0604020202020204" charset="0"/>
                <a:cs typeface="Space Grotesk" panose="020B0604020202020204" charset="0"/>
              </a:rPr>
              <a:t>’influence grandissante de l’</a:t>
            </a:r>
            <a:r>
              <a:rPr lang="fr-FR" sz="1200" b="1" i="0" dirty="0">
                <a:solidFill>
                  <a:srgbClr val="000A1E"/>
                </a:solidFill>
                <a:effectLst/>
                <a:latin typeface="Space Grotesk" panose="020B0604020202020204" charset="0"/>
                <a:cs typeface="Space Grotesk" panose="020B0604020202020204" charset="0"/>
              </a:rPr>
              <a:t>intelligence artificielle</a:t>
            </a:r>
            <a:r>
              <a:rPr lang="fr-FR" sz="1200" b="0" i="0" dirty="0">
                <a:solidFill>
                  <a:srgbClr val="000A1E"/>
                </a:solidFill>
                <a:effectLst/>
                <a:latin typeface="Space Grotesk" panose="020B0604020202020204" charset="0"/>
                <a:cs typeface="Space Grotesk" panose="020B0604020202020204" charset="0"/>
              </a:rPr>
              <a:t>, </a:t>
            </a:r>
          </a:p>
          <a:p>
            <a:pPr>
              <a:buClr>
                <a:schemeClr val="bg1">
                  <a:lumMod val="95000"/>
                </a:schemeClr>
              </a:buClr>
            </a:pPr>
            <a:endParaRPr lang="fr-FR" sz="1200" b="0" i="0" dirty="0">
              <a:solidFill>
                <a:srgbClr val="000A1E"/>
              </a:solidFill>
              <a:effectLst/>
              <a:latin typeface="Space Grotesk" panose="020B0604020202020204" charset="0"/>
              <a:cs typeface="Space Grotesk" panose="020B0604020202020204" charset="0"/>
            </a:endParaRPr>
          </a:p>
          <a:p>
            <a:pPr>
              <a:buClr>
                <a:schemeClr val="bg1">
                  <a:lumMod val="95000"/>
                </a:schemeClr>
              </a:buClr>
            </a:pPr>
            <a:r>
              <a:rPr lang="fr-FR" sz="1200" b="1" i="1" dirty="0">
                <a:solidFill>
                  <a:srgbClr val="000A1E"/>
                </a:solidFill>
                <a:effectLst/>
                <a:latin typeface="Space Grotesk" panose="020B0604020202020204" charset="0"/>
                <a:cs typeface="Space Grotesk" panose="020B0604020202020204" charset="0"/>
              </a:rPr>
              <a:t>Modèles économiques :                                </a:t>
            </a:r>
          </a:p>
          <a:p>
            <a:pPr>
              <a:buClr>
                <a:schemeClr val="bg1">
                  <a:lumMod val="95000"/>
                </a:schemeClr>
              </a:buClr>
            </a:pPr>
            <a:r>
              <a:rPr lang="fr-FR" sz="1200" b="1" i="1" dirty="0">
                <a:solidFill>
                  <a:srgbClr val="000A1E"/>
                </a:solidFill>
                <a:effectLst/>
                <a:latin typeface="Space Grotesk" panose="020B0604020202020204" charset="0"/>
                <a:cs typeface="Space Grotesk" panose="020B0604020202020204" charset="0"/>
              </a:rPr>
              <a:t> </a:t>
            </a:r>
            <a:r>
              <a:rPr lang="fr-FR" sz="1200" b="0" i="0" dirty="0">
                <a:solidFill>
                  <a:srgbClr val="000A1E"/>
                </a:solidFill>
                <a:effectLst/>
                <a:latin typeface="Space Grotesk" panose="020B0604020202020204" charset="0"/>
                <a:cs typeface="Space Grotesk" panose="020B0604020202020204" charset="0"/>
              </a:rPr>
              <a:t>Les plateformes d'abonnement comme Xbox Game Pass et PlayStation Plus attirent de nouveaux publics.</a:t>
            </a:r>
          </a:p>
          <a:p>
            <a:pPr>
              <a:buClr>
                <a:schemeClr val="bg1">
                  <a:lumMod val="95000"/>
                </a:schemeClr>
              </a:buClr>
            </a:pPr>
            <a:endParaRPr lang="fr-FR" sz="1200" b="0" i="0" dirty="0">
              <a:solidFill>
                <a:srgbClr val="000A1E"/>
              </a:solidFill>
              <a:effectLst/>
              <a:latin typeface="Space Grotesk" panose="020B0604020202020204" charset="0"/>
              <a:cs typeface="Space Grotesk" panose="020B0604020202020204" charset="0"/>
            </a:endParaRPr>
          </a:p>
          <a:p>
            <a:pPr>
              <a:buClr>
                <a:schemeClr val="bg1">
                  <a:lumMod val="95000"/>
                </a:schemeClr>
              </a:buClr>
            </a:pPr>
            <a:r>
              <a:rPr lang="fr-FR" sz="1200" b="1" i="1" dirty="0">
                <a:solidFill>
                  <a:srgbClr val="000A1E"/>
                </a:solidFill>
                <a:effectLst/>
                <a:latin typeface="Space Grotesk" panose="020B0604020202020204" charset="0"/>
                <a:cs typeface="Space Grotesk" panose="020B0604020202020204" charset="0"/>
              </a:rPr>
              <a:t>Diversification des contenus :                     </a:t>
            </a:r>
          </a:p>
          <a:p>
            <a:pPr>
              <a:buClr>
                <a:schemeClr val="bg1">
                  <a:lumMod val="95000"/>
                </a:schemeClr>
              </a:buClr>
            </a:pPr>
            <a:r>
              <a:rPr lang="fr-FR" sz="1200" b="0" i="0" dirty="0">
                <a:solidFill>
                  <a:srgbClr val="000A1E"/>
                </a:solidFill>
                <a:effectLst/>
                <a:latin typeface="Space Grotesk" panose="020B0604020202020204" charset="0"/>
                <a:cs typeface="Space Grotesk" panose="020B0604020202020204" charset="0"/>
              </a:rPr>
              <a:t>Les jeux axés sur le cross-play et les expériences communautaires renforcent l'engagement des joueurs.</a:t>
            </a:r>
          </a:p>
          <a:p>
            <a:pPr algn="ctr"/>
            <a:endParaRPr lang="fr-FR" dirty="0"/>
          </a:p>
        </p:txBody>
      </p:sp>
      <p:pic>
        <p:nvPicPr>
          <p:cNvPr id="6" name="Image 5">
            <a:extLst>
              <a:ext uri="{FF2B5EF4-FFF2-40B4-BE49-F238E27FC236}">
                <a16:creationId xmlns:a16="http://schemas.microsoft.com/office/drawing/2014/main" id="{7A4DA16C-E6BC-4D67-939A-61C933495495}"/>
              </a:ext>
            </a:extLst>
          </p:cNvPr>
          <p:cNvPicPr>
            <a:picLocks noChangeAspect="1"/>
          </p:cNvPicPr>
          <p:nvPr/>
        </p:nvPicPr>
        <p:blipFill>
          <a:blip r:embed="rId4"/>
          <a:stretch>
            <a:fillRect/>
          </a:stretch>
        </p:blipFill>
        <p:spPr>
          <a:xfrm>
            <a:off x="8096428" y="3990108"/>
            <a:ext cx="1302659" cy="1302659"/>
          </a:xfrm>
          <a:prstGeom prst="rect">
            <a:avLst/>
          </a:prstGeom>
        </p:spPr>
      </p:pic>
      <p:pic>
        <p:nvPicPr>
          <p:cNvPr id="10" name="Image 9">
            <a:extLst>
              <a:ext uri="{FF2B5EF4-FFF2-40B4-BE49-F238E27FC236}">
                <a16:creationId xmlns:a16="http://schemas.microsoft.com/office/drawing/2014/main" id="{86680328-F5CD-4DB6-946D-CF75029488CE}"/>
              </a:ext>
            </a:extLst>
          </p:cNvPr>
          <p:cNvPicPr>
            <a:picLocks noChangeAspect="1"/>
          </p:cNvPicPr>
          <p:nvPr/>
        </p:nvPicPr>
        <p:blipFill>
          <a:blip r:embed="rId5"/>
          <a:stretch>
            <a:fillRect/>
          </a:stretch>
        </p:blipFill>
        <p:spPr>
          <a:xfrm>
            <a:off x="0" y="0"/>
            <a:ext cx="1602089" cy="615832"/>
          </a:xfrm>
          <a:prstGeom prst="rect">
            <a:avLst/>
          </a:prstGeom>
        </p:spPr>
      </p:pic>
    </p:spTree>
    <p:extLst>
      <p:ext uri="{BB962C8B-B14F-4D97-AF65-F5344CB8AC3E}">
        <p14:creationId xmlns:p14="http://schemas.microsoft.com/office/powerpoint/2010/main" val="156046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
          <p:cNvSpPr txBox="1">
            <a:spLocks noGrp="1"/>
          </p:cNvSpPr>
          <p:nvPr>
            <p:ph type="title"/>
          </p:nvPr>
        </p:nvSpPr>
        <p:spPr>
          <a:xfrm>
            <a:off x="1020127" y="440440"/>
            <a:ext cx="6798945"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b="1" dirty="0"/>
              <a:t>Tendances futures</a:t>
            </a:r>
            <a:endParaRPr b="1" dirty="0"/>
          </a:p>
        </p:txBody>
      </p:sp>
      <p:sp>
        <p:nvSpPr>
          <p:cNvPr id="9" name="AutoShape 6" descr="Create a professional icon to represent regulatory challenges in the video game industry. The icon should include a gavel or shield with a lock symbol to indicate data protection and legal restrictions, designed in a modern, tech-oriented style.">
            <a:extLst>
              <a:ext uri="{FF2B5EF4-FFF2-40B4-BE49-F238E27FC236}">
                <a16:creationId xmlns:a16="http://schemas.microsoft.com/office/drawing/2014/main" id="{FB9190A3-D065-44AB-BEE5-755409AD6AA2}"/>
              </a:ext>
            </a:extLst>
          </p:cNvPr>
          <p:cNvSpPr>
            <a:spLocks noChangeAspect="1" noChangeArrowheads="1"/>
          </p:cNvSpPr>
          <p:nvPr/>
        </p:nvSpPr>
        <p:spPr bwMode="auto">
          <a:xfrm>
            <a:off x="4419600" y="2419350"/>
            <a:ext cx="304800" cy="2881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ZoneTexte 10">
            <a:extLst>
              <a:ext uri="{FF2B5EF4-FFF2-40B4-BE49-F238E27FC236}">
                <a16:creationId xmlns:a16="http://schemas.microsoft.com/office/drawing/2014/main" id="{63FF9D2C-1FC5-48C2-87D9-402BD0BCCB83}"/>
              </a:ext>
            </a:extLst>
          </p:cNvPr>
          <p:cNvSpPr txBox="1"/>
          <p:nvPr/>
        </p:nvSpPr>
        <p:spPr>
          <a:xfrm>
            <a:off x="1020127" y="1453580"/>
            <a:ext cx="6798945" cy="267765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fr-FR" b="1" dirty="0">
                <a:latin typeface="Space Grotesk" panose="020B0604020202020204" charset="0"/>
                <a:cs typeface="Space Grotesk" panose="020B0604020202020204" charset="0"/>
              </a:rPr>
              <a:t>Perspectives 2025 </a:t>
            </a:r>
          </a:p>
          <a:p>
            <a:endParaRPr lang="fr-FR" dirty="0">
              <a:latin typeface="Space Grotesk" panose="020B0604020202020204" charset="0"/>
              <a:cs typeface="Space Grotesk" panose="020B0604020202020204" charset="0"/>
            </a:endParaRPr>
          </a:p>
          <a:p>
            <a:pPr marL="285750" indent="-285750">
              <a:buClr>
                <a:schemeClr val="bg1"/>
              </a:buClr>
              <a:buFont typeface="Wingdings" panose="05000000000000000000" pitchFamily="2" charset="2"/>
              <a:buChar char="q"/>
            </a:pPr>
            <a:r>
              <a:rPr lang="fr-FR" dirty="0">
                <a:latin typeface="Space Grotesk" panose="020B0604020202020204" charset="0"/>
                <a:cs typeface="Space Grotesk" panose="020B0604020202020204" charset="0"/>
              </a:rPr>
              <a:t>GTA VI (sortie prévue à l'automne 2025) vise à révolutionner l'industrie en s'imposant malgré un marché dominé par les jeux live-service.</a:t>
            </a:r>
          </a:p>
          <a:p>
            <a:pPr marL="285750" indent="-285750">
              <a:buClr>
                <a:schemeClr val="bg1"/>
              </a:buClr>
              <a:buFont typeface="Wingdings" panose="05000000000000000000" pitchFamily="2" charset="2"/>
              <a:buChar char="q"/>
            </a:pPr>
            <a:endParaRPr lang="fr-FR" dirty="0">
              <a:latin typeface="Space Grotesk" panose="020B0604020202020204" charset="0"/>
              <a:cs typeface="Space Grotesk" panose="020B0604020202020204" charset="0"/>
            </a:endParaRPr>
          </a:p>
          <a:p>
            <a:pPr marL="285750" indent="-285750">
              <a:buClr>
                <a:schemeClr val="bg1"/>
              </a:buClr>
              <a:buFont typeface="Wingdings" panose="05000000000000000000" pitchFamily="2" charset="2"/>
              <a:buChar char="q"/>
            </a:pPr>
            <a:r>
              <a:rPr lang="fr-FR" dirty="0">
                <a:latin typeface="Space Grotesk" panose="020B0604020202020204" charset="0"/>
                <a:cs typeface="Space Grotesk" panose="020B0604020202020204" charset="0"/>
              </a:rPr>
              <a:t>Nintendo Switch 2 pourrait peiner à surpasser le succès de l'original, faute d'innovations suffisamment percutantes pour inciter une mise à niveau.</a:t>
            </a:r>
          </a:p>
          <a:p>
            <a:pPr>
              <a:buClr>
                <a:schemeClr val="bg1"/>
              </a:buClr>
            </a:pPr>
            <a:endParaRPr lang="fr-FR" dirty="0">
              <a:latin typeface="Space Grotesk" panose="020B0604020202020204" charset="0"/>
              <a:cs typeface="Space Grotesk" panose="020B0604020202020204" charset="0"/>
            </a:endParaRPr>
          </a:p>
          <a:p>
            <a:pPr marL="285750" indent="-285750">
              <a:buClr>
                <a:schemeClr val="bg1"/>
              </a:buClr>
              <a:buFont typeface="Wingdings" panose="05000000000000000000" pitchFamily="2" charset="2"/>
              <a:buChar char="q"/>
            </a:pPr>
            <a:r>
              <a:rPr lang="fr-FR" dirty="0">
                <a:latin typeface="Space Grotesk" panose="020B0604020202020204" charset="0"/>
                <a:cs typeface="Space Grotesk" panose="020B0604020202020204" charset="0"/>
              </a:rPr>
              <a:t>Fortnite évolue en une plateforme de distribution numérique majeure, capable de rivaliser avec des géants comme Steam et les stores de consoles.</a:t>
            </a:r>
          </a:p>
        </p:txBody>
      </p:sp>
      <p:pic>
        <p:nvPicPr>
          <p:cNvPr id="5" name="Image 4">
            <a:extLst>
              <a:ext uri="{FF2B5EF4-FFF2-40B4-BE49-F238E27FC236}">
                <a16:creationId xmlns:a16="http://schemas.microsoft.com/office/drawing/2014/main" id="{CEE22A45-C9A2-4AF2-B9A0-2B88F66CAFE7}"/>
              </a:ext>
            </a:extLst>
          </p:cNvPr>
          <p:cNvPicPr>
            <a:picLocks noChangeAspect="1"/>
          </p:cNvPicPr>
          <p:nvPr/>
        </p:nvPicPr>
        <p:blipFill>
          <a:blip r:embed="rId3"/>
          <a:stretch>
            <a:fillRect/>
          </a:stretch>
        </p:blipFill>
        <p:spPr>
          <a:xfrm>
            <a:off x="7707763" y="3576921"/>
            <a:ext cx="1436237" cy="1436237"/>
          </a:xfrm>
          <a:prstGeom prst="rect">
            <a:avLst/>
          </a:prstGeom>
        </p:spPr>
      </p:pic>
      <p:pic>
        <p:nvPicPr>
          <p:cNvPr id="15" name="Image 14">
            <a:extLst>
              <a:ext uri="{FF2B5EF4-FFF2-40B4-BE49-F238E27FC236}">
                <a16:creationId xmlns:a16="http://schemas.microsoft.com/office/drawing/2014/main" id="{0D978425-25D0-456A-A30F-477253BF7A0B}"/>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3"/>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a:t>Analyses du ou des segment(s)</a:t>
            </a:r>
            <a:endParaRPr/>
          </a:p>
        </p:txBody>
      </p:sp>
      <p:sp>
        <p:nvSpPr>
          <p:cNvPr id="2345" name="Google Shape;2345;p13"/>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05</a:t>
            </a:r>
            <a:endParaRPr sz="10000"/>
          </a:p>
        </p:txBody>
      </p:sp>
      <p:pic>
        <p:nvPicPr>
          <p:cNvPr id="3" name="Image 2">
            <a:extLst>
              <a:ext uri="{FF2B5EF4-FFF2-40B4-BE49-F238E27FC236}">
                <a16:creationId xmlns:a16="http://schemas.microsoft.com/office/drawing/2014/main" id="{864FF400-EFF0-49E3-A698-549864BAF15D}"/>
              </a:ext>
            </a:extLst>
          </p:cNvPr>
          <p:cNvPicPr>
            <a:picLocks noChangeAspect="1"/>
          </p:cNvPicPr>
          <p:nvPr/>
        </p:nvPicPr>
        <p:blipFill>
          <a:blip r:embed="rId3"/>
          <a:stretch>
            <a:fillRect/>
          </a:stretch>
        </p:blipFill>
        <p:spPr>
          <a:xfrm>
            <a:off x="7469345" y="3367110"/>
            <a:ext cx="1957759" cy="1957759"/>
          </a:xfrm>
          <a:prstGeom prst="rect">
            <a:avLst/>
          </a:prstGeom>
        </p:spPr>
      </p:pic>
      <p:pic>
        <p:nvPicPr>
          <p:cNvPr id="8" name="Image 7">
            <a:extLst>
              <a:ext uri="{FF2B5EF4-FFF2-40B4-BE49-F238E27FC236}">
                <a16:creationId xmlns:a16="http://schemas.microsoft.com/office/drawing/2014/main" id="{E65CD113-9AF2-4A3D-B4B8-330F2FC222EA}"/>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1602089" y="-7635"/>
            <a:ext cx="7388653" cy="605939"/>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3300"/>
              <a:buNone/>
            </a:pPr>
            <a:r>
              <a:rPr lang="en" b="1" dirty="0"/>
              <a:t>Analyses du ou des segments</a:t>
            </a:r>
            <a:endParaRPr b="1" dirty="0"/>
          </a:p>
        </p:txBody>
      </p:sp>
      <p:sp>
        <p:nvSpPr>
          <p:cNvPr id="9" name="ZoneTexte 8">
            <a:extLst>
              <a:ext uri="{FF2B5EF4-FFF2-40B4-BE49-F238E27FC236}">
                <a16:creationId xmlns:a16="http://schemas.microsoft.com/office/drawing/2014/main" id="{107B7630-1988-4F08-AE0B-FECA14E910C3}"/>
              </a:ext>
            </a:extLst>
          </p:cNvPr>
          <p:cNvSpPr txBox="1"/>
          <p:nvPr/>
        </p:nvSpPr>
        <p:spPr>
          <a:xfrm>
            <a:off x="910227" y="725788"/>
            <a:ext cx="7085190" cy="52322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ctr"/>
            <a:r>
              <a:rPr lang="fr-FR" i="1" dirty="0">
                <a:solidFill>
                  <a:schemeClr val="bg1"/>
                </a:solidFill>
                <a:latin typeface="Space Grotesk" panose="020B0604020202020204" charset="0"/>
                <a:cs typeface="Space Grotesk" panose="020B0604020202020204" charset="0"/>
              </a:rPr>
              <a:t>Répartition Régionale et Analyse des Meilleurs Genres de Jeux Vidéo</a:t>
            </a:r>
          </a:p>
          <a:p>
            <a:pPr algn="ctr"/>
            <a:r>
              <a:rPr lang="fr-FR" i="1" dirty="0">
                <a:solidFill>
                  <a:schemeClr val="bg1"/>
                </a:solidFill>
                <a:latin typeface="Space Grotesk" panose="020B0604020202020204" charset="0"/>
                <a:cs typeface="Space Grotesk" panose="020B0604020202020204" charset="0"/>
              </a:rPr>
              <a:t> (2014-2016)</a:t>
            </a:r>
          </a:p>
        </p:txBody>
      </p:sp>
      <p:pic>
        <p:nvPicPr>
          <p:cNvPr id="7" name="Image 6">
            <a:extLst>
              <a:ext uri="{FF2B5EF4-FFF2-40B4-BE49-F238E27FC236}">
                <a16:creationId xmlns:a16="http://schemas.microsoft.com/office/drawing/2014/main" id="{59741CE2-F479-4EC1-8B5A-77DB00859C1C}"/>
              </a:ext>
            </a:extLst>
          </p:cNvPr>
          <p:cNvPicPr>
            <a:picLocks noChangeAspect="1"/>
          </p:cNvPicPr>
          <p:nvPr/>
        </p:nvPicPr>
        <p:blipFill>
          <a:blip r:embed="rId3"/>
          <a:stretch>
            <a:fillRect/>
          </a:stretch>
        </p:blipFill>
        <p:spPr>
          <a:xfrm>
            <a:off x="910226" y="1212657"/>
            <a:ext cx="4566014" cy="3657986"/>
          </a:xfrm>
          <a:prstGeom prst="rect">
            <a:avLst/>
          </a:prstGeom>
        </p:spPr>
      </p:pic>
      <p:pic>
        <p:nvPicPr>
          <p:cNvPr id="10" name="Image 9">
            <a:extLst>
              <a:ext uri="{FF2B5EF4-FFF2-40B4-BE49-F238E27FC236}">
                <a16:creationId xmlns:a16="http://schemas.microsoft.com/office/drawing/2014/main" id="{51EDF325-9086-4302-B035-98EA1C9BEEA5}"/>
              </a:ext>
            </a:extLst>
          </p:cNvPr>
          <p:cNvPicPr>
            <a:picLocks noChangeAspect="1"/>
          </p:cNvPicPr>
          <p:nvPr/>
        </p:nvPicPr>
        <p:blipFill>
          <a:blip r:embed="rId4"/>
          <a:stretch>
            <a:fillRect/>
          </a:stretch>
        </p:blipFill>
        <p:spPr>
          <a:xfrm>
            <a:off x="7889533" y="3846415"/>
            <a:ext cx="1448755" cy="1448755"/>
          </a:xfrm>
          <a:prstGeom prst="rect">
            <a:avLst/>
          </a:prstGeom>
        </p:spPr>
      </p:pic>
      <p:pic>
        <p:nvPicPr>
          <p:cNvPr id="15" name="Image 14">
            <a:extLst>
              <a:ext uri="{FF2B5EF4-FFF2-40B4-BE49-F238E27FC236}">
                <a16:creationId xmlns:a16="http://schemas.microsoft.com/office/drawing/2014/main" id="{E86E5EF6-1A22-4F10-9074-F509E1615FDE}"/>
              </a:ext>
            </a:extLst>
          </p:cNvPr>
          <p:cNvPicPr>
            <a:picLocks noChangeAspect="1"/>
          </p:cNvPicPr>
          <p:nvPr/>
        </p:nvPicPr>
        <p:blipFill>
          <a:blip r:embed="rId5"/>
          <a:stretch>
            <a:fillRect/>
          </a:stretch>
        </p:blipFill>
        <p:spPr>
          <a:xfrm>
            <a:off x="0" y="0"/>
            <a:ext cx="1602089" cy="615832"/>
          </a:xfrm>
          <a:prstGeom prst="rect">
            <a:avLst/>
          </a:prstGeom>
        </p:spPr>
      </p:pic>
      <p:pic>
        <p:nvPicPr>
          <p:cNvPr id="4" name="Image 3">
            <a:extLst>
              <a:ext uri="{FF2B5EF4-FFF2-40B4-BE49-F238E27FC236}">
                <a16:creationId xmlns:a16="http://schemas.microsoft.com/office/drawing/2014/main" id="{2109090E-F20B-4BFC-A24F-55A968DF2640}"/>
              </a:ext>
            </a:extLst>
          </p:cNvPr>
          <p:cNvPicPr>
            <a:picLocks noChangeAspect="1"/>
          </p:cNvPicPr>
          <p:nvPr/>
        </p:nvPicPr>
        <p:blipFill>
          <a:blip r:embed="rId6"/>
          <a:stretch>
            <a:fillRect/>
          </a:stretch>
        </p:blipFill>
        <p:spPr>
          <a:xfrm>
            <a:off x="5548469" y="2469001"/>
            <a:ext cx="2446947" cy="2401641"/>
          </a:xfrm>
          <a:prstGeom prst="rect">
            <a:avLst/>
          </a:prstGeom>
        </p:spPr>
      </p:pic>
      <p:pic>
        <p:nvPicPr>
          <p:cNvPr id="2" name="Image 1">
            <a:extLst>
              <a:ext uri="{FF2B5EF4-FFF2-40B4-BE49-F238E27FC236}">
                <a16:creationId xmlns:a16="http://schemas.microsoft.com/office/drawing/2014/main" id="{E78863B5-71B7-451C-A645-9F83041418C2}"/>
              </a:ext>
            </a:extLst>
          </p:cNvPr>
          <p:cNvPicPr>
            <a:picLocks noChangeAspect="1"/>
          </p:cNvPicPr>
          <p:nvPr/>
        </p:nvPicPr>
        <p:blipFill>
          <a:blip r:embed="rId7"/>
          <a:stretch>
            <a:fillRect/>
          </a:stretch>
        </p:blipFill>
        <p:spPr>
          <a:xfrm>
            <a:off x="5548469" y="1180847"/>
            <a:ext cx="2446947" cy="2538084"/>
          </a:xfrm>
          <a:prstGeom prst="rect">
            <a:avLst/>
          </a:prstGeom>
        </p:spPr>
      </p:pic>
    </p:spTree>
    <p:extLst>
      <p:ext uri="{BB962C8B-B14F-4D97-AF65-F5344CB8AC3E}">
        <p14:creationId xmlns:p14="http://schemas.microsoft.com/office/powerpoint/2010/main" val="426804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
          <p:cNvSpPr txBox="1">
            <a:spLocks noGrp="1"/>
          </p:cNvSpPr>
          <p:nvPr>
            <p:ph type="title" idx="15"/>
          </p:nvPr>
        </p:nvSpPr>
        <p:spPr>
          <a:xfrm>
            <a:off x="713225" y="539500"/>
            <a:ext cx="7680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a:latin typeface="Space Grotesk Light"/>
                <a:ea typeface="Space Grotesk Light"/>
                <a:cs typeface="Space Grotesk Light"/>
                <a:sym typeface="Space Grotesk Light"/>
              </a:rPr>
              <a:t>Sommaire</a:t>
            </a:r>
            <a:endParaRPr b="1">
              <a:latin typeface="Space Grotesk"/>
              <a:ea typeface="Space Grotesk"/>
              <a:cs typeface="Space Grotesk"/>
              <a:sym typeface="Space Grotesk"/>
            </a:endParaRPr>
          </a:p>
        </p:txBody>
      </p:sp>
      <p:sp>
        <p:nvSpPr>
          <p:cNvPr id="2237" name="Google Shape;2237;p2"/>
          <p:cNvSpPr txBox="1">
            <a:spLocks noGrp="1"/>
          </p:cNvSpPr>
          <p:nvPr>
            <p:ph type="title"/>
          </p:nvPr>
        </p:nvSpPr>
        <p:spPr>
          <a:xfrm>
            <a:off x="1506523" y="1651928"/>
            <a:ext cx="25743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Le contexte</a:t>
            </a:r>
            <a:endParaRPr sz="1600" dirty="0"/>
          </a:p>
        </p:txBody>
      </p:sp>
      <p:sp>
        <p:nvSpPr>
          <p:cNvPr id="2238" name="Google Shape;2238;p2"/>
          <p:cNvSpPr txBox="1">
            <a:spLocks noGrp="1"/>
          </p:cNvSpPr>
          <p:nvPr>
            <p:ph type="title" idx="2"/>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01</a:t>
            </a:r>
            <a:endParaRPr/>
          </a:p>
        </p:txBody>
      </p:sp>
      <p:sp>
        <p:nvSpPr>
          <p:cNvPr id="2239" name="Google Shape;2239;p2"/>
          <p:cNvSpPr txBox="1">
            <a:spLocks noGrp="1"/>
          </p:cNvSpPr>
          <p:nvPr>
            <p:ph type="title" idx="3"/>
          </p:nvPr>
        </p:nvSpPr>
        <p:spPr>
          <a:xfrm>
            <a:off x="1506401" y="2571751"/>
            <a:ext cx="2684094" cy="71645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Analyses des tendances actuelles</a:t>
            </a:r>
            <a:endParaRPr sz="1600" dirty="0"/>
          </a:p>
        </p:txBody>
      </p:sp>
      <p:sp>
        <p:nvSpPr>
          <p:cNvPr id="2240" name="Google Shape;2240;p2"/>
          <p:cNvSpPr txBox="1">
            <a:spLocks noGrp="1"/>
          </p:cNvSpPr>
          <p:nvPr>
            <p:ph type="title" idx="4"/>
          </p:nvPr>
        </p:nvSpPr>
        <p:spPr>
          <a:xfrm>
            <a:off x="730469" y="2725599"/>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03</a:t>
            </a:r>
            <a:endParaRPr/>
          </a:p>
        </p:txBody>
      </p:sp>
      <p:sp>
        <p:nvSpPr>
          <p:cNvPr id="2241" name="Google Shape;2241;p2"/>
          <p:cNvSpPr txBox="1">
            <a:spLocks noGrp="1"/>
          </p:cNvSpPr>
          <p:nvPr>
            <p:ph type="title" idx="6"/>
          </p:nvPr>
        </p:nvSpPr>
        <p:spPr>
          <a:xfrm>
            <a:off x="5058350" y="1648503"/>
            <a:ext cx="25743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La matrice SWOT</a:t>
            </a:r>
            <a:endParaRPr sz="1600" dirty="0"/>
          </a:p>
        </p:txBody>
      </p:sp>
      <p:sp>
        <p:nvSpPr>
          <p:cNvPr id="2242" name="Google Shape;2242;p2"/>
          <p:cNvSpPr txBox="1">
            <a:spLocks noGrp="1"/>
          </p:cNvSpPr>
          <p:nvPr>
            <p:ph type="title" idx="7"/>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02</a:t>
            </a:r>
            <a:endParaRPr/>
          </a:p>
        </p:txBody>
      </p:sp>
      <p:sp>
        <p:nvSpPr>
          <p:cNvPr id="2243" name="Google Shape;2243;p2"/>
          <p:cNvSpPr txBox="1">
            <a:spLocks noGrp="1"/>
          </p:cNvSpPr>
          <p:nvPr>
            <p:ph type="title" idx="13"/>
          </p:nvPr>
        </p:nvSpPr>
        <p:spPr>
          <a:xfrm>
            <a:off x="5058350" y="2640612"/>
            <a:ext cx="2574300" cy="65337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1600" dirty="0"/>
              <a:t>Les futures tendances et perspectives</a:t>
            </a:r>
            <a:endParaRPr sz="1600" dirty="0"/>
          </a:p>
        </p:txBody>
      </p:sp>
      <p:sp>
        <p:nvSpPr>
          <p:cNvPr id="2244" name="Google Shape;2244;p2"/>
          <p:cNvSpPr txBox="1">
            <a:spLocks noGrp="1"/>
          </p:cNvSpPr>
          <p:nvPr>
            <p:ph type="title" idx="9"/>
          </p:nvPr>
        </p:nvSpPr>
        <p:spPr>
          <a:xfrm>
            <a:off x="4282125" y="2725599"/>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t>04</a:t>
            </a:r>
            <a:endParaRPr/>
          </a:p>
        </p:txBody>
      </p:sp>
      <p:sp>
        <p:nvSpPr>
          <p:cNvPr id="2245" name="Google Shape;2245;p2"/>
          <p:cNvSpPr txBox="1"/>
          <p:nvPr/>
        </p:nvSpPr>
        <p:spPr>
          <a:xfrm>
            <a:off x="1506401" y="3655901"/>
            <a:ext cx="2684094" cy="65336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Space Grotesk"/>
              <a:buNone/>
            </a:pPr>
            <a:r>
              <a:rPr lang="en" sz="1600" b="0" i="0" u="none" strike="noStrike" cap="none" dirty="0">
                <a:solidFill>
                  <a:schemeClr val="lt1"/>
                </a:solidFill>
                <a:latin typeface="Space Grotesk Medium"/>
                <a:ea typeface="Space Grotesk Medium"/>
                <a:cs typeface="Space Grotesk Medium"/>
                <a:sym typeface="Space Grotesk Medium"/>
              </a:rPr>
              <a:t>Analyses du ou des segment(s)</a:t>
            </a:r>
            <a:endParaRPr dirty="0"/>
          </a:p>
        </p:txBody>
      </p:sp>
      <p:sp>
        <p:nvSpPr>
          <p:cNvPr id="2246" name="Google Shape;2246;p2"/>
          <p:cNvSpPr txBox="1"/>
          <p:nvPr/>
        </p:nvSpPr>
        <p:spPr>
          <a:xfrm>
            <a:off x="730469" y="3739523"/>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000"/>
              <a:buFont typeface="Space Grotesk"/>
              <a:buNone/>
            </a:pPr>
            <a:r>
              <a:rPr lang="en" sz="3300" b="1" i="0" u="none" strike="noStrike" cap="none">
                <a:solidFill>
                  <a:schemeClr val="lt1"/>
                </a:solidFill>
                <a:latin typeface="Space Grotesk"/>
                <a:ea typeface="Space Grotesk"/>
                <a:cs typeface="Space Grotesk"/>
                <a:sym typeface="Space Grotesk"/>
              </a:rPr>
              <a:t>05</a:t>
            </a:r>
            <a:endParaRPr/>
          </a:p>
        </p:txBody>
      </p:sp>
      <p:sp>
        <p:nvSpPr>
          <p:cNvPr id="2247" name="Google Shape;2247;p2"/>
          <p:cNvSpPr txBox="1"/>
          <p:nvPr/>
        </p:nvSpPr>
        <p:spPr>
          <a:xfrm>
            <a:off x="5058350" y="3695220"/>
            <a:ext cx="2574300" cy="65337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Space Grotesk"/>
              <a:buNone/>
            </a:pPr>
            <a:r>
              <a:rPr lang="en" sz="1600" b="0" i="0" u="none" strike="noStrike" cap="none" dirty="0">
                <a:solidFill>
                  <a:schemeClr val="lt1"/>
                </a:solidFill>
                <a:latin typeface="Space Grotesk Medium"/>
                <a:ea typeface="Space Grotesk Medium"/>
                <a:cs typeface="Space Grotesk Medium"/>
                <a:sym typeface="Space Grotesk Medium"/>
              </a:rPr>
              <a:t>Recommandations stratégiques</a:t>
            </a:r>
            <a:endParaRPr dirty="0"/>
          </a:p>
        </p:txBody>
      </p:sp>
      <p:sp>
        <p:nvSpPr>
          <p:cNvPr id="2248" name="Google Shape;2248;p2"/>
          <p:cNvSpPr txBox="1"/>
          <p:nvPr/>
        </p:nvSpPr>
        <p:spPr>
          <a:xfrm>
            <a:off x="4282125" y="3739523"/>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000"/>
              <a:buFont typeface="Space Grotesk"/>
              <a:buNone/>
            </a:pPr>
            <a:r>
              <a:rPr lang="en" sz="3300" b="1" i="0" u="none" strike="noStrike" cap="none">
                <a:solidFill>
                  <a:schemeClr val="lt1"/>
                </a:solidFill>
                <a:latin typeface="Space Grotesk"/>
                <a:ea typeface="Space Grotesk"/>
                <a:cs typeface="Space Grotesk"/>
                <a:sym typeface="Space Grotesk"/>
              </a:rPr>
              <a:t>06</a:t>
            </a:r>
            <a:endParaRPr/>
          </a:p>
        </p:txBody>
      </p:sp>
      <p:pic>
        <p:nvPicPr>
          <p:cNvPr id="6" name="Image 5">
            <a:extLst>
              <a:ext uri="{FF2B5EF4-FFF2-40B4-BE49-F238E27FC236}">
                <a16:creationId xmlns:a16="http://schemas.microsoft.com/office/drawing/2014/main" id="{C212125E-42F4-4D32-8B71-A31C074712EC}"/>
              </a:ext>
            </a:extLst>
          </p:cNvPr>
          <p:cNvPicPr>
            <a:picLocks noChangeAspect="1"/>
          </p:cNvPicPr>
          <p:nvPr/>
        </p:nvPicPr>
        <p:blipFill>
          <a:blip r:embed="rId3"/>
          <a:stretch>
            <a:fillRect/>
          </a:stretch>
        </p:blipFill>
        <p:spPr>
          <a:xfrm>
            <a:off x="7570445" y="3522492"/>
            <a:ext cx="1573555" cy="1573555"/>
          </a:xfrm>
          <a:prstGeom prst="rect">
            <a:avLst/>
          </a:prstGeom>
        </p:spPr>
      </p:pic>
      <p:pic>
        <p:nvPicPr>
          <p:cNvPr id="20" name="Image 19">
            <a:extLst>
              <a:ext uri="{FF2B5EF4-FFF2-40B4-BE49-F238E27FC236}">
                <a16:creationId xmlns:a16="http://schemas.microsoft.com/office/drawing/2014/main" id="{C6276FFD-FF9E-42CD-BA33-CE739C8F9104}"/>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
          <p:cNvSpPr txBox="1">
            <a:spLocks noGrp="1"/>
          </p:cNvSpPr>
          <p:nvPr>
            <p:ph type="title"/>
          </p:nvPr>
        </p:nvSpPr>
        <p:spPr>
          <a:xfrm>
            <a:off x="1602089" y="106884"/>
            <a:ext cx="654370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b="1" dirty="0"/>
              <a:t>Analyses du ou des segments</a:t>
            </a:r>
            <a:endParaRPr b="1" dirty="0"/>
          </a:p>
        </p:txBody>
      </p:sp>
      <p:pic>
        <p:nvPicPr>
          <p:cNvPr id="8" name="Image 7">
            <a:extLst>
              <a:ext uri="{FF2B5EF4-FFF2-40B4-BE49-F238E27FC236}">
                <a16:creationId xmlns:a16="http://schemas.microsoft.com/office/drawing/2014/main" id="{1780E476-FD24-4445-A981-1327015ED3CE}"/>
              </a:ext>
            </a:extLst>
          </p:cNvPr>
          <p:cNvPicPr>
            <a:picLocks noChangeAspect="1"/>
          </p:cNvPicPr>
          <p:nvPr/>
        </p:nvPicPr>
        <p:blipFill>
          <a:blip r:embed="rId3"/>
          <a:stretch>
            <a:fillRect/>
          </a:stretch>
        </p:blipFill>
        <p:spPr>
          <a:xfrm>
            <a:off x="945024" y="1331442"/>
            <a:ext cx="3308446" cy="1576460"/>
          </a:xfrm>
          <a:prstGeom prst="rect">
            <a:avLst/>
          </a:prstGeom>
        </p:spPr>
      </p:pic>
      <p:pic>
        <p:nvPicPr>
          <p:cNvPr id="9" name="Image 8">
            <a:extLst>
              <a:ext uri="{FF2B5EF4-FFF2-40B4-BE49-F238E27FC236}">
                <a16:creationId xmlns:a16="http://schemas.microsoft.com/office/drawing/2014/main" id="{F57874F0-07A2-4342-BDAC-AFEEE0726AF3}"/>
              </a:ext>
            </a:extLst>
          </p:cNvPr>
          <p:cNvPicPr>
            <a:picLocks noChangeAspect="1"/>
          </p:cNvPicPr>
          <p:nvPr/>
        </p:nvPicPr>
        <p:blipFill>
          <a:blip r:embed="rId4"/>
          <a:stretch>
            <a:fillRect/>
          </a:stretch>
        </p:blipFill>
        <p:spPr>
          <a:xfrm>
            <a:off x="945023" y="2965313"/>
            <a:ext cx="3308447" cy="1576460"/>
          </a:xfrm>
          <a:prstGeom prst="rect">
            <a:avLst/>
          </a:prstGeom>
        </p:spPr>
      </p:pic>
      <p:sp>
        <p:nvSpPr>
          <p:cNvPr id="12" name="ZoneTexte 11">
            <a:extLst>
              <a:ext uri="{FF2B5EF4-FFF2-40B4-BE49-F238E27FC236}">
                <a16:creationId xmlns:a16="http://schemas.microsoft.com/office/drawing/2014/main" id="{1092C2D8-F2F4-4AB7-B9C8-F528C140421E}"/>
              </a:ext>
            </a:extLst>
          </p:cNvPr>
          <p:cNvSpPr txBox="1"/>
          <p:nvPr/>
        </p:nvSpPr>
        <p:spPr>
          <a:xfrm>
            <a:off x="945023" y="878149"/>
            <a:ext cx="7503731" cy="30777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ctr"/>
            <a:r>
              <a:rPr lang="fr-FR" dirty="0">
                <a:solidFill>
                  <a:schemeClr val="bg1"/>
                </a:solidFill>
                <a:latin typeface="Space Grotesk" panose="020B0604020202020204" charset="0"/>
                <a:cs typeface="Space Grotesk" panose="020B0604020202020204" charset="0"/>
              </a:rPr>
              <a:t>Analyse des Ventes et des Plateformes Préférées par les Développeurs</a:t>
            </a:r>
          </a:p>
        </p:txBody>
      </p:sp>
      <p:sp>
        <p:nvSpPr>
          <p:cNvPr id="14" name="ZoneTexte 13">
            <a:extLst>
              <a:ext uri="{FF2B5EF4-FFF2-40B4-BE49-F238E27FC236}">
                <a16:creationId xmlns:a16="http://schemas.microsoft.com/office/drawing/2014/main" id="{7D7AF406-DDB0-40DF-A8F0-7D87BDB4D335}"/>
              </a:ext>
            </a:extLst>
          </p:cNvPr>
          <p:cNvSpPr txBox="1"/>
          <p:nvPr/>
        </p:nvSpPr>
        <p:spPr>
          <a:xfrm>
            <a:off x="1238856" y="2945696"/>
            <a:ext cx="3014614" cy="215444"/>
          </a:xfrm>
          <a:prstGeom prst="rect">
            <a:avLst/>
          </a:prstGeom>
          <a:noFill/>
        </p:spPr>
        <p:txBody>
          <a:bodyPr wrap="square">
            <a:spAutoFit/>
          </a:bodyPr>
          <a:lstStyle/>
          <a:p>
            <a:r>
              <a:rPr lang="fr-FR" sz="800" b="1" i="0" dirty="0">
                <a:solidFill>
                  <a:schemeClr val="tx1">
                    <a:lumMod val="50000"/>
                  </a:schemeClr>
                </a:solidFill>
                <a:effectLst/>
                <a:latin typeface="Open Sans" panose="020B0606030504020204" pitchFamily="34" charset="0"/>
              </a:rPr>
              <a:t>Ventes de jeux vidéo pour consoles et PC  par support</a:t>
            </a:r>
            <a:endParaRPr lang="fr-FR" sz="800" dirty="0">
              <a:solidFill>
                <a:schemeClr val="tx1">
                  <a:lumMod val="50000"/>
                </a:schemeClr>
              </a:solidFill>
            </a:endParaRPr>
          </a:p>
        </p:txBody>
      </p:sp>
      <p:pic>
        <p:nvPicPr>
          <p:cNvPr id="5" name="Image 4">
            <a:extLst>
              <a:ext uri="{FF2B5EF4-FFF2-40B4-BE49-F238E27FC236}">
                <a16:creationId xmlns:a16="http://schemas.microsoft.com/office/drawing/2014/main" id="{8C30B1E3-BBAA-41B5-90DE-2A3E2AB583C5}"/>
              </a:ext>
            </a:extLst>
          </p:cNvPr>
          <p:cNvPicPr>
            <a:picLocks noChangeAspect="1"/>
          </p:cNvPicPr>
          <p:nvPr/>
        </p:nvPicPr>
        <p:blipFill>
          <a:blip r:embed="rId5"/>
          <a:stretch>
            <a:fillRect/>
          </a:stretch>
        </p:blipFill>
        <p:spPr>
          <a:xfrm>
            <a:off x="8198977" y="4163921"/>
            <a:ext cx="1083505" cy="1083505"/>
          </a:xfrm>
          <a:prstGeom prst="rect">
            <a:avLst/>
          </a:prstGeom>
        </p:spPr>
      </p:pic>
      <p:pic>
        <p:nvPicPr>
          <p:cNvPr id="13" name="Image 12">
            <a:extLst>
              <a:ext uri="{FF2B5EF4-FFF2-40B4-BE49-F238E27FC236}">
                <a16:creationId xmlns:a16="http://schemas.microsoft.com/office/drawing/2014/main" id="{D88A3705-0EFA-4026-8965-DB56155824BC}"/>
              </a:ext>
            </a:extLst>
          </p:cNvPr>
          <p:cNvPicPr>
            <a:picLocks noChangeAspect="1"/>
          </p:cNvPicPr>
          <p:nvPr/>
        </p:nvPicPr>
        <p:blipFill>
          <a:blip r:embed="rId6"/>
          <a:stretch>
            <a:fillRect/>
          </a:stretch>
        </p:blipFill>
        <p:spPr>
          <a:xfrm>
            <a:off x="0" y="0"/>
            <a:ext cx="1602089" cy="615832"/>
          </a:xfrm>
          <a:prstGeom prst="rect">
            <a:avLst/>
          </a:prstGeom>
        </p:spPr>
      </p:pic>
      <p:pic>
        <p:nvPicPr>
          <p:cNvPr id="2052" name="Picture 4">
            <a:extLst>
              <a:ext uri="{FF2B5EF4-FFF2-40B4-BE49-F238E27FC236}">
                <a16:creationId xmlns:a16="http://schemas.microsoft.com/office/drawing/2014/main" id="{CD7EFBC9-30D2-487C-99A4-5C50C6CA81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0464" y="1331442"/>
            <a:ext cx="4118290" cy="321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25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5"/>
          <p:cNvSpPr txBox="1">
            <a:spLocks noGrp="1"/>
          </p:cNvSpPr>
          <p:nvPr>
            <p:ph type="title"/>
          </p:nvPr>
        </p:nvSpPr>
        <p:spPr>
          <a:xfrm>
            <a:off x="5449425" y="1593575"/>
            <a:ext cx="34617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2800"/>
              <a:t>Recommandations stratégiques</a:t>
            </a:r>
            <a:endParaRPr/>
          </a:p>
        </p:txBody>
      </p:sp>
      <p:sp>
        <p:nvSpPr>
          <p:cNvPr id="2357" name="Google Shape;2357;p15"/>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dirty="0"/>
              <a:t>06</a:t>
            </a:r>
            <a:endParaRPr sz="10000" dirty="0"/>
          </a:p>
        </p:txBody>
      </p:sp>
      <p:pic>
        <p:nvPicPr>
          <p:cNvPr id="5" name="Image 4">
            <a:extLst>
              <a:ext uri="{FF2B5EF4-FFF2-40B4-BE49-F238E27FC236}">
                <a16:creationId xmlns:a16="http://schemas.microsoft.com/office/drawing/2014/main" id="{7B3C4951-0AD4-43AF-957C-6AD96B91BF3D}"/>
              </a:ext>
            </a:extLst>
          </p:cNvPr>
          <p:cNvPicPr>
            <a:picLocks noChangeAspect="1"/>
          </p:cNvPicPr>
          <p:nvPr/>
        </p:nvPicPr>
        <p:blipFill>
          <a:blip r:embed="rId3"/>
          <a:stretch>
            <a:fillRect/>
          </a:stretch>
        </p:blipFill>
        <p:spPr>
          <a:xfrm>
            <a:off x="7781372" y="3695383"/>
            <a:ext cx="1544485" cy="1544485"/>
          </a:xfrm>
          <a:prstGeom prst="rect">
            <a:avLst/>
          </a:prstGeom>
        </p:spPr>
      </p:pic>
      <p:pic>
        <p:nvPicPr>
          <p:cNvPr id="8" name="Image 7">
            <a:extLst>
              <a:ext uri="{FF2B5EF4-FFF2-40B4-BE49-F238E27FC236}">
                <a16:creationId xmlns:a16="http://schemas.microsoft.com/office/drawing/2014/main" id="{2821EAD4-A9E2-49F4-A144-DD912045A21D}"/>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1933406" y="8338"/>
            <a:ext cx="7717500" cy="55744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Recommendations-Genres</a:t>
            </a:r>
            <a:endParaRPr sz="2800" b="1" dirty="0"/>
          </a:p>
        </p:txBody>
      </p:sp>
      <p:sp>
        <p:nvSpPr>
          <p:cNvPr id="2363" name="Google Shape;2363;p16"/>
          <p:cNvSpPr txBox="1"/>
          <p:nvPr/>
        </p:nvSpPr>
        <p:spPr>
          <a:xfrm>
            <a:off x="3011899" y="602266"/>
            <a:ext cx="2488037" cy="4297394"/>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fr-FR" b="1" dirty="0">
                <a:latin typeface="Space Grotesk" panose="020B0604020202020204" charset="0"/>
                <a:cs typeface="Space Grotesk" panose="020B0604020202020204" charset="0"/>
              </a:rPr>
              <a:t>1. Genre du jeu :</a:t>
            </a:r>
          </a:p>
          <a:p>
            <a:endParaRPr lang="fr-FR" sz="1200" b="1" dirty="0">
              <a:latin typeface="Space Grotesk" panose="020B0604020202020204" charset="0"/>
              <a:cs typeface="Space Grotesk" panose="020B0604020202020204" charset="0"/>
            </a:endParaRPr>
          </a:p>
          <a:p>
            <a:pPr>
              <a:buClr>
                <a:schemeClr val="bg1"/>
              </a:buClr>
            </a:pPr>
            <a:r>
              <a:rPr lang="fr-FR" sz="1200" b="1" dirty="0">
                <a:latin typeface="Space Grotesk" panose="020B0604020202020204" charset="0"/>
                <a:cs typeface="Space Grotesk" panose="020B0604020202020204" charset="0"/>
              </a:rPr>
              <a:t>Analyse :</a:t>
            </a:r>
          </a:p>
          <a:p>
            <a:pPr>
              <a:buClr>
                <a:schemeClr val="bg1"/>
              </a:buClr>
            </a:pPr>
            <a:r>
              <a:rPr lang="fr-FR" sz="1100" dirty="0">
                <a:latin typeface="Space Grotesk" panose="020B0604020202020204" charset="0"/>
                <a:cs typeface="Space Grotesk" panose="020B0604020202020204" charset="0"/>
              </a:rPr>
              <a:t>Les genres Action, Adventure et RPG sont les genres les plus récurrents : </a:t>
            </a:r>
          </a:p>
          <a:p>
            <a:pPr>
              <a:buClr>
                <a:schemeClr val="bg1"/>
              </a:buClr>
            </a:pPr>
            <a:r>
              <a:rPr lang="fr-FR" sz="1100" dirty="0">
                <a:latin typeface="Space Grotesk" panose="020B0604020202020204" charset="0"/>
                <a:cs typeface="Space Grotesk" panose="020B0604020202020204" charset="0"/>
              </a:rPr>
              <a:t>Les jeux combinant plusieurs genres sont également très présents, notamment :</a:t>
            </a:r>
          </a:p>
          <a:p>
            <a:pPr marL="628650" lvl="1" indent="-171450">
              <a:buClr>
                <a:schemeClr val="bg1"/>
              </a:buClr>
              <a:buFont typeface="Arial" panose="020B0604020202020204" pitchFamily="34" charset="0"/>
              <a:buChar char="•"/>
            </a:pPr>
            <a:r>
              <a:rPr lang="fr-FR" sz="1100" dirty="0">
                <a:latin typeface="Space Grotesk" panose="020B0604020202020204" charset="0"/>
                <a:cs typeface="Space Grotesk" panose="020B0604020202020204" charset="0"/>
              </a:rPr>
              <a:t>Action + RPG, </a:t>
            </a:r>
          </a:p>
          <a:p>
            <a:pPr marL="628650" lvl="1" indent="-171450">
              <a:buClr>
                <a:schemeClr val="bg1"/>
              </a:buClr>
              <a:buFont typeface="Arial" panose="020B0604020202020204" pitchFamily="34" charset="0"/>
              <a:buChar char="•"/>
            </a:pPr>
            <a:r>
              <a:rPr lang="fr-FR" sz="1100" dirty="0">
                <a:latin typeface="Space Grotesk" panose="020B0604020202020204" charset="0"/>
                <a:cs typeface="Space Grotesk" panose="020B0604020202020204" charset="0"/>
              </a:rPr>
              <a:t>Adventure + RPG </a:t>
            </a:r>
          </a:p>
          <a:p>
            <a:pPr marL="628650" lvl="1" indent="-171450">
              <a:buClr>
                <a:schemeClr val="bg1"/>
              </a:buClr>
              <a:buFont typeface="Arial" panose="020B0604020202020204" pitchFamily="34" charset="0"/>
              <a:buChar char="•"/>
            </a:pPr>
            <a:r>
              <a:rPr lang="fr-FR" sz="1100" dirty="0">
                <a:latin typeface="Space Grotesk" panose="020B0604020202020204" charset="0"/>
                <a:cs typeface="Space Grotesk" panose="020B0604020202020204" charset="0"/>
              </a:rPr>
              <a:t>Action + Adventure + RPG</a:t>
            </a:r>
          </a:p>
          <a:p>
            <a:pPr marL="457200" lvl="1">
              <a:buClr>
                <a:schemeClr val="bg1"/>
              </a:buClr>
            </a:pPr>
            <a:endParaRPr lang="fr-FR" sz="1100" dirty="0">
              <a:latin typeface="Space Grotesk" panose="020B0604020202020204" charset="0"/>
              <a:cs typeface="Space Grotesk" panose="020B0604020202020204" charset="0"/>
            </a:endParaRPr>
          </a:p>
          <a:p>
            <a:pPr>
              <a:buClr>
                <a:schemeClr val="bg1"/>
              </a:buClr>
            </a:pPr>
            <a:r>
              <a:rPr lang="fr-FR" sz="1200" b="1" dirty="0">
                <a:latin typeface="Space Grotesk" panose="020B0604020202020204" charset="0"/>
                <a:cs typeface="Space Grotesk" panose="020B0604020202020204" charset="0"/>
              </a:rPr>
              <a:t>Recommandation :</a:t>
            </a:r>
          </a:p>
          <a:p>
            <a:pPr>
              <a:buClr>
                <a:schemeClr val="bg1"/>
              </a:buClr>
            </a:pPr>
            <a:endParaRPr lang="fr-FR" sz="1100" dirty="0">
              <a:latin typeface="Space Grotesk" panose="020B0604020202020204" charset="0"/>
              <a:cs typeface="Space Grotesk" panose="020B0604020202020204" charset="0"/>
            </a:endParaRPr>
          </a:p>
          <a:p>
            <a:pPr>
              <a:buClr>
                <a:schemeClr val="bg1"/>
              </a:buClr>
            </a:pPr>
            <a:r>
              <a:rPr lang="fr-FR" sz="1100" b="1" dirty="0">
                <a:latin typeface="Space Grotesk" panose="020B0604020202020204" charset="0"/>
                <a:cs typeface="Space Grotesk" panose="020B0604020202020204" charset="0"/>
              </a:rPr>
              <a:t>Action-Adventure-RPG</a:t>
            </a:r>
            <a:br>
              <a:rPr lang="fr-FR" sz="1100" dirty="0">
                <a:latin typeface="Space Grotesk" panose="020B0604020202020204" charset="0"/>
                <a:cs typeface="Space Grotesk" panose="020B0604020202020204" charset="0"/>
              </a:rPr>
            </a:br>
            <a:r>
              <a:rPr lang="fr-FR" sz="1100" dirty="0">
                <a:solidFill>
                  <a:schemeClr val="bg1"/>
                </a:solidFill>
                <a:latin typeface="Space Grotesk" panose="020B0604020202020204" charset="0"/>
                <a:cs typeface="Space Grotesk" panose="020B0604020202020204" charset="0"/>
              </a:rPr>
              <a:t>Cette combinaison idéale : rythme soutenu + narration riche. Répond à une attente forte du public en quête de jeux dynamiques mais profonds (ex. The Witcher 3, Dark Souls, Yakuza).</a:t>
            </a:r>
            <a:endParaRPr sz="1100" dirty="0">
              <a:solidFill>
                <a:schemeClr val="bg1"/>
              </a:solidFill>
              <a:latin typeface="Space Grotesk" panose="020B0604020202020204" charset="0"/>
              <a:cs typeface="Space Grotesk" panose="020B0604020202020204" charset="0"/>
            </a:endParaRPr>
          </a:p>
        </p:txBody>
      </p:sp>
      <p:pic>
        <p:nvPicPr>
          <p:cNvPr id="22" name="Image 21">
            <a:extLst>
              <a:ext uri="{FF2B5EF4-FFF2-40B4-BE49-F238E27FC236}">
                <a16:creationId xmlns:a16="http://schemas.microsoft.com/office/drawing/2014/main" id="{30B95F59-2FEE-4501-BA11-52555AD00D6D}"/>
              </a:ext>
            </a:extLst>
          </p:cNvPr>
          <p:cNvPicPr>
            <a:picLocks noChangeAspect="1"/>
          </p:cNvPicPr>
          <p:nvPr/>
        </p:nvPicPr>
        <p:blipFill>
          <a:blip r:embed="rId3"/>
          <a:stretch>
            <a:fillRect/>
          </a:stretch>
        </p:blipFill>
        <p:spPr>
          <a:xfrm>
            <a:off x="0" y="0"/>
            <a:ext cx="1602089" cy="615832"/>
          </a:xfrm>
          <a:prstGeom prst="rect">
            <a:avLst/>
          </a:prstGeom>
        </p:spPr>
      </p:pic>
      <p:pic>
        <p:nvPicPr>
          <p:cNvPr id="3" name="Image 2">
            <a:extLst>
              <a:ext uri="{FF2B5EF4-FFF2-40B4-BE49-F238E27FC236}">
                <a16:creationId xmlns:a16="http://schemas.microsoft.com/office/drawing/2014/main" id="{CE4C2700-18B9-4D2E-A883-CBDE9A5A385B}"/>
              </a:ext>
            </a:extLst>
          </p:cNvPr>
          <p:cNvPicPr>
            <a:picLocks noChangeAspect="1"/>
          </p:cNvPicPr>
          <p:nvPr/>
        </p:nvPicPr>
        <p:blipFill>
          <a:blip r:embed="rId4"/>
          <a:stretch>
            <a:fillRect/>
          </a:stretch>
        </p:blipFill>
        <p:spPr>
          <a:xfrm>
            <a:off x="244279" y="1934568"/>
            <a:ext cx="2715620" cy="1408298"/>
          </a:xfrm>
          <a:prstGeom prst="rect">
            <a:avLst/>
          </a:prstGeom>
        </p:spPr>
      </p:pic>
      <p:pic>
        <p:nvPicPr>
          <p:cNvPr id="4" name="Image 3">
            <a:extLst>
              <a:ext uri="{FF2B5EF4-FFF2-40B4-BE49-F238E27FC236}">
                <a16:creationId xmlns:a16="http://schemas.microsoft.com/office/drawing/2014/main" id="{03392A41-48BE-479E-99D0-D09DB858751F}"/>
              </a:ext>
            </a:extLst>
          </p:cNvPr>
          <p:cNvPicPr>
            <a:picLocks noChangeAspect="1"/>
          </p:cNvPicPr>
          <p:nvPr/>
        </p:nvPicPr>
        <p:blipFill>
          <a:blip r:embed="rId5"/>
          <a:stretch>
            <a:fillRect/>
          </a:stretch>
        </p:blipFill>
        <p:spPr>
          <a:xfrm>
            <a:off x="244279" y="602265"/>
            <a:ext cx="2715620" cy="1295821"/>
          </a:xfrm>
          <a:prstGeom prst="rect">
            <a:avLst/>
          </a:prstGeom>
        </p:spPr>
      </p:pic>
      <p:pic>
        <p:nvPicPr>
          <p:cNvPr id="7" name="Image 6">
            <a:extLst>
              <a:ext uri="{FF2B5EF4-FFF2-40B4-BE49-F238E27FC236}">
                <a16:creationId xmlns:a16="http://schemas.microsoft.com/office/drawing/2014/main" id="{A5766910-E6C0-4C53-9836-89D90BAD126E}"/>
              </a:ext>
            </a:extLst>
          </p:cNvPr>
          <p:cNvPicPr>
            <a:picLocks noChangeAspect="1"/>
          </p:cNvPicPr>
          <p:nvPr/>
        </p:nvPicPr>
        <p:blipFill>
          <a:blip r:embed="rId6"/>
          <a:stretch>
            <a:fillRect/>
          </a:stretch>
        </p:blipFill>
        <p:spPr>
          <a:xfrm>
            <a:off x="5551936" y="602266"/>
            <a:ext cx="3347784" cy="1961654"/>
          </a:xfrm>
          <a:prstGeom prst="rect">
            <a:avLst/>
          </a:prstGeom>
        </p:spPr>
      </p:pic>
      <p:pic>
        <p:nvPicPr>
          <p:cNvPr id="11" name="Image 10">
            <a:extLst>
              <a:ext uri="{FF2B5EF4-FFF2-40B4-BE49-F238E27FC236}">
                <a16:creationId xmlns:a16="http://schemas.microsoft.com/office/drawing/2014/main" id="{6F08402B-F80E-4B3A-A80C-F7208749DC6A}"/>
              </a:ext>
            </a:extLst>
          </p:cNvPr>
          <p:cNvPicPr>
            <a:picLocks noChangeAspect="1"/>
          </p:cNvPicPr>
          <p:nvPr/>
        </p:nvPicPr>
        <p:blipFill>
          <a:blip r:embed="rId7"/>
          <a:stretch>
            <a:fillRect/>
          </a:stretch>
        </p:blipFill>
        <p:spPr>
          <a:xfrm>
            <a:off x="244280" y="3384061"/>
            <a:ext cx="2715620" cy="1515599"/>
          </a:xfrm>
          <a:prstGeom prst="rect">
            <a:avLst/>
          </a:prstGeom>
        </p:spPr>
      </p:pic>
      <p:pic>
        <p:nvPicPr>
          <p:cNvPr id="8" name="Image 7">
            <a:extLst>
              <a:ext uri="{FF2B5EF4-FFF2-40B4-BE49-F238E27FC236}">
                <a16:creationId xmlns:a16="http://schemas.microsoft.com/office/drawing/2014/main" id="{1AC0204C-6FD4-437E-A581-72A2AE10B95B}"/>
              </a:ext>
            </a:extLst>
          </p:cNvPr>
          <p:cNvPicPr>
            <a:picLocks noChangeAspect="1"/>
          </p:cNvPicPr>
          <p:nvPr/>
        </p:nvPicPr>
        <p:blipFill>
          <a:blip r:embed="rId8"/>
          <a:stretch>
            <a:fillRect/>
          </a:stretch>
        </p:blipFill>
        <p:spPr>
          <a:xfrm>
            <a:off x="5551935" y="2600402"/>
            <a:ext cx="3347785" cy="2299258"/>
          </a:xfrm>
          <a:prstGeom prst="rect">
            <a:avLst/>
          </a:prstGeom>
        </p:spPr>
      </p:pic>
      <p:pic>
        <p:nvPicPr>
          <p:cNvPr id="5" name="Image 4">
            <a:extLst>
              <a:ext uri="{FF2B5EF4-FFF2-40B4-BE49-F238E27FC236}">
                <a16:creationId xmlns:a16="http://schemas.microsoft.com/office/drawing/2014/main" id="{2AA67B7A-F22D-4510-8FB0-F14A05C71868}"/>
              </a:ext>
            </a:extLst>
          </p:cNvPr>
          <p:cNvPicPr>
            <a:picLocks noChangeAspect="1"/>
          </p:cNvPicPr>
          <p:nvPr/>
        </p:nvPicPr>
        <p:blipFill>
          <a:blip r:embed="rId9"/>
          <a:stretch>
            <a:fillRect/>
          </a:stretch>
        </p:blipFill>
        <p:spPr>
          <a:xfrm>
            <a:off x="8357575" y="4279427"/>
            <a:ext cx="932769" cy="9327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1764695" y="54762"/>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Recommendations-</a:t>
            </a:r>
            <a:r>
              <a:rPr lang="fr-FR" sz="2800" b="1" dirty="0">
                <a:solidFill>
                  <a:schemeClr val="bg1"/>
                </a:solidFill>
                <a:latin typeface="Space Grotesk" panose="020B0604020202020204" charset="0"/>
                <a:cs typeface="Space Grotesk" panose="020B0604020202020204" charset="0"/>
              </a:rPr>
              <a:t>Plateformes</a:t>
            </a:r>
            <a:endParaRPr sz="2800" b="1" dirty="0"/>
          </a:p>
        </p:txBody>
      </p:sp>
      <p:sp>
        <p:nvSpPr>
          <p:cNvPr id="2363" name="Google Shape;2363;p16"/>
          <p:cNvSpPr txBox="1"/>
          <p:nvPr/>
        </p:nvSpPr>
        <p:spPr>
          <a:xfrm>
            <a:off x="3039608" y="707151"/>
            <a:ext cx="2749415" cy="4381587"/>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r>
              <a:rPr lang="fr-FR" sz="1200" b="1" dirty="0">
                <a:solidFill>
                  <a:schemeClr val="bg1"/>
                </a:solidFill>
                <a:latin typeface="Space Grotesk" panose="020B0604020202020204" charset="0"/>
                <a:cs typeface="Space Grotesk" panose="020B0604020202020204" charset="0"/>
              </a:rPr>
              <a:t>2. Plateforme cible :</a:t>
            </a:r>
          </a:p>
          <a:p>
            <a:r>
              <a:rPr lang="fr-FR" sz="1200" b="1" dirty="0">
                <a:solidFill>
                  <a:schemeClr val="bg1"/>
                </a:solidFill>
                <a:latin typeface="Space Grotesk" panose="020B0604020202020204" charset="0"/>
                <a:cs typeface="Space Grotesk" panose="020B0604020202020204" charset="0"/>
              </a:rPr>
              <a:t>Analyse :</a:t>
            </a: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La </a:t>
            </a:r>
            <a:r>
              <a:rPr lang="fr-FR" sz="1200" b="1" dirty="0">
                <a:solidFill>
                  <a:schemeClr val="bg1"/>
                </a:solidFill>
                <a:latin typeface="Space Grotesk" panose="020B0604020202020204" charset="0"/>
                <a:cs typeface="Space Grotesk" panose="020B0604020202020204" charset="0"/>
              </a:rPr>
              <a:t>PlayStation</a:t>
            </a:r>
            <a:r>
              <a:rPr lang="fr-FR" sz="1200" dirty="0">
                <a:solidFill>
                  <a:schemeClr val="bg1"/>
                </a:solidFill>
                <a:latin typeface="Space Grotesk" panose="020B0604020202020204" charset="0"/>
                <a:cs typeface="Space Grotesk" panose="020B0604020202020204" charset="0"/>
              </a:rPr>
              <a:t> et les </a:t>
            </a:r>
            <a:r>
              <a:rPr lang="fr-FR" sz="1200" b="1" dirty="0">
                <a:solidFill>
                  <a:schemeClr val="bg1"/>
                </a:solidFill>
                <a:latin typeface="Space Grotesk" panose="020B0604020202020204" charset="0"/>
                <a:cs typeface="Space Grotesk" panose="020B0604020202020204" charset="0"/>
              </a:rPr>
              <a:t>consoles de nouvelle génération</a:t>
            </a:r>
            <a:r>
              <a:rPr lang="fr-FR" sz="1200" dirty="0">
                <a:solidFill>
                  <a:schemeClr val="bg1"/>
                </a:solidFill>
                <a:latin typeface="Space Grotesk" panose="020B0604020202020204" charset="0"/>
                <a:cs typeface="Space Grotesk" panose="020B0604020202020204" charset="0"/>
              </a:rPr>
              <a:t> dominent le marché des préférences des joueurs.</a:t>
            </a: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Les jeux mobiles montrent une légère croissance mais restent inférieurs en termes de complexité pour un Triple A.</a:t>
            </a:r>
          </a:p>
          <a:p>
            <a:pPr marL="742950" lvl="1" indent="-285750">
              <a:buClr>
                <a:schemeClr val="bg1"/>
              </a:buClr>
              <a:buFont typeface="Arial" panose="020B0604020202020204" pitchFamily="34" charset="0"/>
              <a:buChar char="•"/>
            </a:pPr>
            <a:endParaRPr lang="fr-FR" sz="1200" dirty="0">
              <a:solidFill>
                <a:schemeClr val="bg1"/>
              </a:solidFill>
              <a:latin typeface="Space Grotesk" panose="020B0604020202020204" charset="0"/>
              <a:cs typeface="Space Grotesk" panose="020B0604020202020204" charset="0"/>
            </a:endParaRPr>
          </a:p>
          <a:p>
            <a:pPr>
              <a:buClr>
                <a:schemeClr val="bg1"/>
              </a:buClr>
            </a:pPr>
            <a:r>
              <a:rPr lang="fr-FR" sz="1200" b="1" dirty="0">
                <a:solidFill>
                  <a:schemeClr val="bg1"/>
                </a:solidFill>
                <a:latin typeface="Space Grotesk" panose="020B0604020202020204" charset="0"/>
                <a:cs typeface="Space Grotesk" panose="020B0604020202020204" charset="0"/>
              </a:rPr>
              <a:t>Recommandation :</a:t>
            </a: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Ciblez principalement la </a:t>
            </a:r>
            <a:r>
              <a:rPr lang="fr-FR" sz="1200" b="1" dirty="0">
                <a:solidFill>
                  <a:schemeClr val="bg1"/>
                </a:solidFill>
                <a:latin typeface="Space Grotesk" panose="020B0604020202020204" charset="0"/>
                <a:cs typeface="Space Grotesk" panose="020B0604020202020204" charset="0"/>
              </a:rPr>
              <a:t>PlayStation 5/4</a:t>
            </a:r>
            <a:r>
              <a:rPr lang="fr-FR" sz="1200" dirty="0">
                <a:solidFill>
                  <a:schemeClr val="bg1"/>
                </a:solidFill>
                <a:latin typeface="Space Grotesk" panose="020B0604020202020204" charset="0"/>
                <a:cs typeface="Space Grotesk" panose="020B0604020202020204" charset="0"/>
              </a:rPr>
              <a:t> et les consoles</a:t>
            </a:r>
            <a:r>
              <a:rPr lang="fr-FR" sz="1200" dirty="0">
                <a:latin typeface="Space Grotesk" panose="020B0604020202020204" charset="0"/>
                <a:cs typeface="Space Grotesk" panose="020B0604020202020204" charset="0"/>
              </a:rPr>
              <a:t> </a:t>
            </a:r>
            <a:r>
              <a:rPr lang="fr-FR" sz="1200" b="1" dirty="0">
                <a:solidFill>
                  <a:schemeClr val="bg1"/>
                </a:solidFill>
                <a:latin typeface="Space Grotesk" panose="020B0604020202020204" charset="0"/>
                <a:cs typeface="Space Grotesk" panose="020B0604020202020204" charset="0"/>
              </a:rPr>
              <a:t>Xbox Series X/S et </a:t>
            </a:r>
            <a:r>
              <a:rPr lang="fr-FR" sz="1200" dirty="0">
                <a:latin typeface="Space Grotesk" panose="020B0604020202020204" charset="0"/>
                <a:cs typeface="Space Grotesk" panose="020B0604020202020204" charset="0"/>
              </a:rPr>
              <a:t>Nintendo SWITCH</a:t>
            </a:r>
            <a:r>
              <a:rPr lang="fr-FR" sz="1200" dirty="0">
                <a:solidFill>
                  <a:schemeClr val="bg1"/>
                </a:solidFill>
                <a:latin typeface="Space Grotesk" panose="020B0604020202020204" charset="0"/>
                <a:cs typeface="Space Grotesk" panose="020B0604020202020204" charset="0"/>
              </a:rPr>
              <a:t> pour une expérience optimisée sur des plateformes performantes</a:t>
            </a:r>
            <a:r>
              <a:rPr lang="fr-FR" sz="1200" dirty="0">
                <a:latin typeface="Space Grotesk" panose="020B0604020202020204" charset="0"/>
                <a:cs typeface="Space Grotesk" panose="020B0604020202020204" charset="0"/>
              </a:rPr>
              <a:t>.</a:t>
            </a:r>
          </a:p>
          <a:p>
            <a:pPr marL="0" marR="0" lvl="0" indent="0" algn="l" rtl="0">
              <a:lnSpc>
                <a:spcPct val="100000"/>
              </a:lnSpc>
              <a:spcBef>
                <a:spcPts val="0"/>
              </a:spcBef>
              <a:spcAft>
                <a:spcPts val="0"/>
              </a:spcAft>
              <a:buNone/>
            </a:pPr>
            <a:endParaRPr dirty="0"/>
          </a:p>
        </p:txBody>
      </p:sp>
      <p:pic>
        <p:nvPicPr>
          <p:cNvPr id="4" name="Image 3">
            <a:extLst>
              <a:ext uri="{FF2B5EF4-FFF2-40B4-BE49-F238E27FC236}">
                <a16:creationId xmlns:a16="http://schemas.microsoft.com/office/drawing/2014/main" id="{D06374B3-E862-4071-B3AC-270F0EC9C687}"/>
              </a:ext>
            </a:extLst>
          </p:cNvPr>
          <p:cNvPicPr>
            <a:picLocks noChangeAspect="1"/>
          </p:cNvPicPr>
          <p:nvPr/>
        </p:nvPicPr>
        <p:blipFill>
          <a:blip r:embed="rId3"/>
          <a:stretch>
            <a:fillRect/>
          </a:stretch>
        </p:blipFill>
        <p:spPr>
          <a:xfrm>
            <a:off x="5831230" y="699822"/>
            <a:ext cx="2899856" cy="1410471"/>
          </a:xfrm>
          <a:prstGeom prst="rect">
            <a:avLst/>
          </a:prstGeom>
        </p:spPr>
      </p:pic>
      <p:pic>
        <p:nvPicPr>
          <p:cNvPr id="5" name="Image 4">
            <a:extLst>
              <a:ext uri="{FF2B5EF4-FFF2-40B4-BE49-F238E27FC236}">
                <a16:creationId xmlns:a16="http://schemas.microsoft.com/office/drawing/2014/main" id="{99899CD0-5AE2-40F3-A0F2-F835CD6C9C2A}"/>
              </a:ext>
            </a:extLst>
          </p:cNvPr>
          <p:cNvPicPr>
            <a:picLocks noChangeAspect="1"/>
          </p:cNvPicPr>
          <p:nvPr/>
        </p:nvPicPr>
        <p:blipFill>
          <a:blip r:embed="rId4"/>
          <a:stretch>
            <a:fillRect/>
          </a:stretch>
        </p:blipFill>
        <p:spPr>
          <a:xfrm>
            <a:off x="5831229" y="3549612"/>
            <a:ext cx="2899856" cy="1539126"/>
          </a:xfrm>
          <a:prstGeom prst="rect">
            <a:avLst/>
          </a:prstGeom>
        </p:spPr>
      </p:pic>
      <p:pic>
        <p:nvPicPr>
          <p:cNvPr id="1028" name="Picture 4" descr="Bénéfices des jeux de PlayStation, Xbox et Nintendo de Tweaktown">
            <a:extLst>
              <a:ext uri="{FF2B5EF4-FFF2-40B4-BE49-F238E27FC236}">
                <a16:creationId xmlns:a16="http://schemas.microsoft.com/office/drawing/2014/main" id="{A7DF246F-72D3-4BBF-BD63-FEABA731D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14" y="699824"/>
            <a:ext cx="2584488" cy="124793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65ECC41-461B-4063-ADBF-572FEF582020}"/>
              </a:ext>
            </a:extLst>
          </p:cNvPr>
          <p:cNvPicPr>
            <a:picLocks noChangeAspect="1"/>
          </p:cNvPicPr>
          <p:nvPr/>
        </p:nvPicPr>
        <p:blipFill>
          <a:blip r:embed="rId6"/>
          <a:stretch>
            <a:fillRect/>
          </a:stretch>
        </p:blipFill>
        <p:spPr>
          <a:xfrm>
            <a:off x="8340594" y="4254605"/>
            <a:ext cx="985264" cy="985264"/>
          </a:xfrm>
          <a:prstGeom prst="rect">
            <a:avLst/>
          </a:prstGeom>
        </p:spPr>
      </p:pic>
      <p:pic>
        <p:nvPicPr>
          <p:cNvPr id="15" name="Image 14">
            <a:extLst>
              <a:ext uri="{FF2B5EF4-FFF2-40B4-BE49-F238E27FC236}">
                <a16:creationId xmlns:a16="http://schemas.microsoft.com/office/drawing/2014/main" id="{FF059795-DCBC-4FA6-B3B0-C8C131DB7A17}"/>
              </a:ext>
            </a:extLst>
          </p:cNvPr>
          <p:cNvPicPr>
            <a:picLocks noChangeAspect="1"/>
          </p:cNvPicPr>
          <p:nvPr/>
        </p:nvPicPr>
        <p:blipFill>
          <a:blip r:embed="rId7"/>
          <a:stretch>
            <a:fillRect/>
          </a:stretch>
        </p:blipFill>
        <p:spPr>
          <a:xfrm>
            <a:off x="0" y="0"/>
            <a:ext cx="1705158" cy="758906"/>
          </a:xfrm>
          <a:prstGeom prst="rect">
            <a:avLst/>
          </a:prstGeom>
        </p:spPr>
      </p:pic>
      <p:pic>
        <p:nvPicPr>
          <p:cNvPr id="8" name="Image 7">
            <a:extLst>
              <a:ext uri="{FF2B5EF4-FFF2-40B4-BE49-F238E27FC236}">
                <a16:creationId xmlns:a16="http://schemas.microsoft.com/office/drawing/2014/main" id="{A9FABFA7-E4B3-4BC8-B003-2FC9F31B74F1}"/>
              </a:ext>
            </a:extLst>
          </p:cNvPr>
          <p:cNvPicPr>
            <a:picLocks noChangeAspect="1"/>
          </p:cNvPicPr>
          <p:nvPr/>
        </p:nvPicPr>
        <p:blipFill>
          <a:blip r:embed="rId8"/>
          <a:stretch>
            <a:fillRect/>
          </a:stretch>
        </p:blipFill>
        <p:spPr>
          <a:xfrm>
            <a:off x="5831229" y="2151142"/>
            <a:ext cx="2899856" cy="1357621"/>
          </a:xfrm>
          <a:prstGeom prst="rect">
            <a:avLst/>
          </a:prstGeom>
        </p:spPr>
      </p:pic>
      <p:pic>
        <p:nvPicPr>
          <p:cNvPr id="3" name="Image 2">
            <a:extLst>
              <a:ext uri="{FF2B5EF4-FFF2-40B4-BE49-F238E27FC236}">
                <a16:creationId xmlns:a16="http://schemas.microsoft.com/office/drawing/2014/main" id="{DD3858D4-766E-42DE-8B93-14FA60A81483}"/>
              </a:ext>
            </a:extLst>
          </p:cNvPr>
          <p:cNvPicPr>
            <a:picLocks noChangeAspect="1"/>
          </p:cNvPicPr>
          <p:nvPr/>
        </p:nvPicPr>
        <p:blipFill>
          <a:blip r:embed="rId9"/>
          <a:stretch>
            <a:fillRect/>
          </a:stretch>
        </p:blipFill>
        <p:spPr>
          <a:xfrm>
            <a:off x="412914" y="3287307"/>
            <a:ext cx="2584487" cy="1801432"/>
          </a:xfrm>
          <a:prstGeom prst="rect">
            <a:avLst/>
          </a:prstGeom>
        </p:spPr>
      </p:pic>
      <p:pic>
        <p:nvPicPr>
          <p:cNvPr id="10" name="Image 9">
            <a:extLst>
              <a:ext uri="{FF2B5EF4-FFF2-40B4-BE49-F238E27FC236}">
                <a16:creationId xmlns:a16="http://schemas.microsoft.com/office/drawing/2014/main" id="{D4B65207-0510-4DE2-B6E3-11B472B1BB99}"/>
              </a:ext>
            </a:extLst>
          </p:cNvPr>
          <p:cNvPicPr>
            <a:picLocks noChangeAspect="1"/>
          </p:cNvPicPr>
          <p:nvPr/>
        </p:nvPicPr>
        <p:blipFill>
          <a:blip r:embed="rId10"/>
          <a:stretch>
            <a:fillRect/>
          </a:stretch>
        </p:blipFill>
        <p:spPr>
          <a:xfrm>
            <a:off x="412914" y="1993566"/>
            <a:ext cx="2584487" cy="1247933"/>
          </a:xfrm>
          <a:prstGeom prst="rect">
            <a:avLst/>
          </a:prstGeom>
        </p:spPr>
      </p:pic>
    </p:spTree>
    <p:extLst>
      <p:ext uri="{BB962C8B-B14F-4D97-AF65-F5344CB8AC3E}">
        <p14:creationId xmlns:p14="http://schemas.microsoft.com/office/powerpoint/2010/main" val="1210552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950408" y="482425"/>
            <a:ext cx="724318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sz="2800" b="1" dirty="0"/>
              <a:t>Recommendations- Modèle économique</a:t>
            </a:r>
            <a:endParaRPr sz="2800" b="1" dirty="0"/>
          </a:p>
        </p:txBody>
      </p:sp>
      <p:sp>
        <p:nvSpPr>
          <p:cNvPr id="2363" name="Google Shape;2363;p16"/>
          <p:cNvSpPr txBox="1"/>
          <p:nvPr/>
        </p:nvSpPr>
        <p:spPr>
          <a:xfrm>
            <a:off x="778374" y="1212351"/>
            <a:ext cx="3906982" cy="3403270"/>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a:buClr>
                <a:schemeClr val="bg1"/>
              </a:buClr>
            </a:pPr>
            <a:r>
              <a:rPr lang="fr-FR" sz="1100" b="1" dirty="0">
                <a:solidFill>
                  <a:schemeClr val="bg1"/>
                </a:solidFill>
                <a:latin typeface="Space Grotesk" panose="020B0604020202020204" charset="0"/>
                <a:cs typeface="Space Grotesk" panose="020B0604020202020204" charset="0"/>
              </a:rPr>
              <a:t>3. Modèle économique :</a:t>
            </a:r>
          </a:p>
          <a:p>
            <a:pPr>
              <a:buClr>
                <a:schemeClr val="bg1"/>
              </a:buClr>
            </a:pPr>
            <a:r>
              <a:rPr lang="fr-FR" sz="1100" b="1" dirty="0">
                <a:solidFill>
                  <a:schemeClr val="bg1"/>
                </a:solidFill>
                <a:latin typeface="Space Grotesk" panose="020B0604020202020204" charset="0"/>
                <a:cs typeface="Space Grotesk" panose="020B0604020202020204" charset="0"/>
              </a:rPr>
              <a:t>Analyse :</a:t>
            </a:r>
          </a:p>
          <a:p>
            <a:pPr>
              <a:buClr>
                <a:schemeClr val="bg1"/>
              </a:buClr>
            </a:pPr>
            <a:endParaRPr lang="fr-FR" sz="11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100" dirty="0">
                <a:solidFill>
                  <a:schemeClr val="bg1"/>
                </a:solidFill>
                <a:latin typeface="Space Grotesk" panose="020B0604020202020204" charset="0"/>
                <a:cs typeface="Space Grotesk" panose="020B0604020202020204" charset="0"/>
              </a:rPr>
              <a:t>Les abonnements tels que </a:t>
            </a:r>
            <a:r>
              <a:rPr lang="fr-FR" sz="1100" b="1" dirty="0">
                <a:solidFill>
                  <a:schemeClr val="bg1"/>
                </a:solidFill>
                <a:latin typeface="Space Grotesk" panose="020B0604020202020204" charset="0"/>
                <a:cs typeface="Space Grotesk" panose="020B0604020202020204" charset="0"/>
              </a:rPr>
              <a:t>Xbox Game Pass</a:t>
            </a:r>
            <a:r>
              <a:rPr lang="fr-FR" sz="1100" dirty="0">
                <a:solidFill>
                  <a:schemeClr val="bg1"/>
                </a:solidFill>
                <a:latin typeface="Space Grotesk" panose="020B0604020202020204" charset="0"/>
                <a:cs typeface="Space Grotesk" panose="020B0604020202020204" charset="0"/>
              </a:rPr>
              <a:t> et </a:t>
            </a:r>
            <a:r>
              <a:rPr lang="fr-FR" sz="1100" b="1" dirty="0">
                <a:solidFill>
                  <a:schemeClr val="bg1"/>
                </a:solidFill>
                <a:latin typeface="Space Grotesk" panose="020B0604020202020204" charset="0"/>
                <a:cs typeface="Space Grotesk" panose="020B0604020202020204" charset="0"/>
              </a:rPr>
              <a:t>PlayStation Plus</a:t>
            </a:r>
            <a:r>
              <a:rPr lang="fr-FR" sz="1100" dirty="0">
                <a:solidFill>
                  <a:schemeClr val="bg1"/>
                </a:solidFill>
                <a:latin typeface="Space Grotesk" panose="020B0604020202020204" charset="0"/>
                <a:cs typeface="Space Grotesk" panose="020B0604020202020204" charset="0"/>
              </a:rPr>
              <a:t> sont populaires, indiquant un intérêt pour des modèles économiques flexibles.</a:t>
            </a:r>
          </a:p>
          <a:p>
            <a:pPr marL="742950" lvl="1" indent="-285750">
              <a:buClr>
                <a:schemeClr val="bg1"/>
              </a:buClr>
              <a:buFont typeface="Arial" panose="020B0604020202020204" pitchFamily="34" charset="0"/>
              <a:buChar char="•"/>
            </a:pPr>
            <a:r>
              <a:rPr lang="fr-FR" sz="1100" dirty="0">
                <a:solidFill>
                  <a:schemeClr val="bg1"/>
                </a:solidFill>
                <a:latin typeface="Space Grotesk" panose="020B0604020202020204" charset="0"/>
                <a:cs typeface="Space Grotesk" panose="020B0604020202020204" charset="0"/>
              </a:rPr>
              <a:t>Une part croissante des joueurs est prête à adopter des microtransactions et du contenu téléchargeable.</a:t>
            </a:r>
          </a:p>
          <a:p>
            <a:pPr marL="457200" lvl="1">
              <a:buClr>
                <a:schemeClr val="bg1"/>
              </a:buClr>
            </a:pPr>
            <a:endParaRPr lang="fr-FR" sz="1100" dirty="0">
              <a:solidFill>
                <a:schemeClr val="bg1"/>
              </a:solidFill>
              <a:latin typeface="Space Grotesk" panose="020B0604020202020204" charset="0"/>
              <a:cs typeface="Space Grotesk" panose="020B0604020202020204" charset="0"/>
            </a:endParaRPr>
          </a:p>
          <a:p>
            <a:pPr marL="457200" lvl="1">
              <a:buClr>
                <a:schemeClr val="bg1"/>
              </a:buClr>
            </a:pPr>
            <a:endParaRPr lang="fr-FR" sz="1100" dirty="0">
              <a:solidFill>
                <a:schemeClr val="bg1"/>
              </a:solidFill>
              <a:latin typeface="Space Grotesk" panose="020B0604020202020204" charset="0"/>
              <a:cs typeface="Space Grotesk" panose="020B0604020202020204" charset="0"/>
            </a:endParaRPr>
          </a:p>
          <a:p>
            <a:pPr>
              <a:buClr>
                <a:schemeClr val="bg1"/>
              </a:buClr>
            </a:pPr>
            <a:r>
              <a:rPr lang="fr-FR" sz="1100" b="1" dirty="0">
                <a:solidFill>
                  <a:schemeClr val="bg1"/>
                </a:solidFill>
                <a:latin typeface="Space Grotesk" panose="020B0604020202020204" charset="0"/>
                <a:cs typeface="Space Grotesk" panose="020B0604020202020204" charset="0"/>
              </a:rPr>
              <a:t>Recommandation :</a:t>
            </a:r>
            <a:endParaRPr lang="fr-FR" sz="1100" dirty="0">
              <a:solidFill>
                <a:schemeClr val="bg1"/>
              </a:solidFill>
              <a:latin typeface="Space Grotesk" panose="020B0604020202020204" charset="0"/>
              <a:cs typeface="Space Grotesk" panose="020B0604020202020204" charset="0"/>
            </a:endParaRPr>
          </a:p>
          <a:p>
            <a:pPr marL="457200" lvl="1">
              <a:buClr>
                <a:schemeClr val="bg1"/>
              </a:buClr>
            </a:pPr>
            <a:r>
              <a:rPr lang="fr-FR" sz="1100" dirty="0">
                <a:solidFill>
                  <a:schemeClr val="bg1"/>
                </a:solidFill>
                <a:latin typeface="Space Grotesk" panose="020B0604020202020204" charset="0"/>
                <a:cs typeface="Space Grotesk" panose="020B0604020202020204" charset="0"/>
              </a:rPr>
              <a:t>Proposez un modèle économique combinant :</a:t>
            </a:r>
          </a:p>
          <a:p>
            <a:pPr marL="1143000" lvl="2" indent="-228600">
              <a:buClr>
                <a:schemeClr val="bg1"/>
              </a:buClr>
              <a:buFont typeface="Arial" panose="020B0604020202020204" pitchFamily="34" charset="0"/>
              <a:buChar char="•"/>
            </a:pPr>
            <a:r>
              <a:rPr lang="fr-FR" sz="1100" dirty="0">
                <a:solidFill>
                  <a:schemeClr val="bg1"/>
                </a:solidFill>
                <a:latin typeface="Space Grotesk" panose="020B0604020202020204" charset="0"/>
                <a:cs typeface="Space Grotesk" panose="020B0604020202020204" charset="0"/>
              </a:rPr>
              <a:t>Une </a:t>
            </a:r>
            <a:r>
              <a:rPr lang="fr-FR" sz="1100" b="1" dirty="0">
                <a:solidFill>
                  <a:schemeClr val="bg1"/>
                </a:solidFill>
                <a:latin typeface="Space Grotesk" panose="020B0604020202020204" charset="0"/>
                <a:cs typeface="Space Grotesk" panose="020B0604020202020204" charset="0"/>
              </a:rPr>
              <a:t>vente initiale</a:t>
            </a:r>
            <a:r>
              <a:rPr lang="fr-FR" sz="1100" dirty="0">
                <a:solidFill>
                  <a:schemeClr val="bg1"/>
                </a:solidFill>
                <a:latin typeface="Space Grotesk" panose="020B0604020202020204" charset="0"/>
                <a:cs typeface="Space Grotesk" panose="020B0604020202020204" charset="0"/>
              </a:rPr>
              <a:t> du jeu.</a:t>
            </a:r>
          </a:p>
          <a:p>
            <a:pPr marL="1143000" lvl="2" indent="-228600">
              <a:buClr>
                <a:schemeClr val="bg1"/>
              </a:buClr>
              <a:buFont typeface="Arial" panose="020B0604020202020204" pitchFamily="34" charset="0"/>
              <a:buChar char="•"/>
            </a:pPr>
            <a:r>
              <a:rPr lang="fr-FR" sz="1100" dirty="0">
                <a:solidFill>
                  <a:schemeClr val="bg1"/>
                </a:solidFill>
                <a:latin typeface="Space Grotesk" panose="020B0604020202020204" charset="0"/>
                <a:cs typeface="Space Grotesk" panose="020B0604020202020204" charset="0"/>
              </a:rPr>
              <a:t>Des extensions régulières (DLC).</a:t>
            </a:r>
          </a:p>
          <a:p>
            <a:pPr marL="1143000" lvl="2" indent="-228600">
              <a:buClr>
                <a:schemeClr val="bg1"/>
              </a:buClr>
              <a:buFont typeface="Arial" panose="020B0604020202020204" pitchFamily="34" charset="0"/>
              <a:buChar char="•"/>
            </a:pPr>
            <a:r>
              <a:rPr lang="fr-FR" sz="1100" dirty="0">
                <a:solidFill>
                  <a:schemeClr val="bg1"/>
                </a:solidFill>
                <a:latin typeface="Space Grotesk" panose="020B0604020202020204" charset="0"/>
                <a:cs typeface="Space Grotesk" panose="020B0604020202020204" charset="0"/>
              </a:rPr>
              <a:t>Des microtransactions pour des fonctionnalités supplémentaires.</a:t>
            </a:r>
          </a:p>
          <a:p>
            <a:pPr marL="0" marR="0" lvl="0" indent="0" algn="l" rtl="0">
              <a:lnSpc>
                <a:spcPct val="100000"/>
              </a:lnSpc>
              <a:spcBef>
                <a:spcPts val="0"/>
              </a:spcBef>
              <a:spcAft>
                <a:spcPts val="0"/>
              </a:spcAft>
              <a:buNone/>
            </a:pPr>
            <a:endParaRPr dirty="0"/>
          </a:p>
        </p:txBody>
      </p:sp>
      <p:pic>
        <p:nvPicPr>
          <p:cNvPr id="3" name="Image 2">
            <a:extLst>
              <a:ext uri="{FF2B5EF4-FFF2-40B4-BE49-F238E27FC236}">
                <a16:creationId xmlns:a16="http://schemas.microsoft.com/office/drawing/2014/main" id="{ED834782-618E-4AB8-948E-CD326720236E}"/>
              </a:ext>
            </a:extLst>
          </p:cNvPr>
          <p:cNvPicPr>
            <a:picLocks noChangeAspect="1"/>
          </p:cNvPicPr>
          <p:nvPr/>
        </p:nvPicPr>
        <p:blipFill>
          <a:blip r:embed="rId3"/>
          <a:stretch>
            <a:fillRect/>
          </a:stretch>
        </p:blipFill>
        <p:spPr>
          <a:xfrm>
            <a:off x="8043603" y="4001188"/>
            <a:ext cx="1228866" cy="1228866"/>
          </a:xfrm>
          <a:prstGeom prst="rect">
            <a:avLst/>
          </a:prstGeom>
        </p:spPr>
      </p:pic>
      <p:pic>
        <p:nvPicPr>
          <p:cNvPr id="8" name="Image 7">
            <a:extLst>
              <a:ext uri="{FF2B5EF4-FFF2-40B4-BE49-F238E27FC236}">
                <a16:creationId xmlns:a16="http://schemas.microsoft.com/office/drawing/2014/main" id="{E34E302E-A033-4976-946D-351F9AC395B8}"/>
              </a:ext>
            </a:extLst>
          </p:cNvPr>
          <p:cNvPicPr>
            <a:picLocks noChangeAspect="1"/>
          </p:cNvPicPr>
          <p:nvPr/>
        </p:nvPicPr>
        <p:blipFill>
          <a:blip r:embed="rId4"/>
          <a:stretch>
            <a:fillRect/>
          </a:stretch>
        </p:blipFill>
        <p:spPr>
          <a:xfrm>
            <a:off x="0" y="0"/>
            <a:ext cx="1692774" cy="649904"/>
          </a:xfrm>
          <a:prstGeom prst="rect">
            <a:avLst/>
          </a:prstGeom>
        </p:spPr>
      </p:pic>
      <p:pic>
        <p:nvPicPr>
          <p:cNvPr id="4" name="Image 3">
            <a:extLst>
              <a:ext uri="{FF2B5EF4-FFF2-40B4-BE49-F238E27FC236}">
                <a16:creationId xmlns:a16="http://schemas.microsoft.com/office/drawing/2014/main" id="{464A8E63-9502-43B2-AEAC-75A8E79F28A8}"/>
              </a:ext>
            </a:extLst>
          </p:cNvPr>
          <p:cNvPicPr>
            <a:picLocks noChangeAspect="1"/>
          </p:cNvPicPr>
          <p:nvPr/>
        </p:nvPicPr>
        <p:blipFill>
          <a:blip r:embed="rId5"/>
          <a:stretch>
            <a:fillRect/>
          </a:stretch>
        </p:blipFill>
        <p:spPr>
          <a:xfrm>
            <a:off x="4813824" y="1212351"/>
            <a:ext cx="3650044" cy="1228866"/>
          </a:xfrm>
          <a:prstGeom prst="rect">
            <a:avLst/>
          </a:prstGeom>
        </p:spPr>
      </p:pic>
      <p:pic>
        <p:nvPicPr>
          <p:cNvPr id="9" name="Image 8">
            <a:extLst>
              <a:ext uri="{FF2B5EF4-FFF2-40B4-BE49-F238E27FC236}">
                <a16:creationId xmlns:a16="http://schemas.microsoft.com/office/drawing/2014/main" id="{0FDEA8CE-26B6-4D56-B472-1137D1E5BCF2}"/>
              </a:ext>
            </a:extLst>
          </p:cNvPr>
          <p:cNvPicPr>
            <a:picLocks noChangeAspect="1"/>
          </p:cNvPicPr>
          <p:nvPr/>
        </p:nvPicPr>
        <p:blipFill>
          <a:blip r:embed="rId6"/>
          <a:stretch>
            <a:fillRect/>
          </a:stretch>
        </p:blipFill>
        <p:spPr>
          <a:xfrm>
            <a:off x="4813824" y="2501375"/>
            <a:ext cx="3650044" cy="2114246"/>
          </a:xfrm>
          <a:prstGeom prst="rect">
            <a:avLst/>
          </a:prstGeom>
        </p:spPr>
      </p:pic>
    </p:spTree>
    <p:extLst>
      <p:ext uri="{BB962C8B-B14F-4D97-AF65-F5344CB8AC3E}">
        <p14:creationId xmlns:p14="http://schemas.microsoft.com/office/powerpoint/2010/main" val="2818416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566778" y="480299"/>
            <a:ext cx="8123801"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sz="2800" b="1" dirty="0"/>
              <a:t>Recommendations-Eléments innovants</a:t>
            </a:r>
            <a:endParaRPr sz="2800" b="1" dirty="0"/>
          </a:p>
        </p:txBody>
      </p:sp>
      <p:sp>
        <p:nvSpPr>
          <p:cNvPr id="3" name="ZoneTexte 2">
            <a:extLst>
              <a:ext uri="{FF2B5EF4-FFF2-40B4-BE49-F238E27FC236}">
                <a16:creationId xmlns:a16="http://schemas.microsoft.com/office/drawing/2014/main" id="{49931D00-B88B-42E2-8331-EC048D13C84F}"/>
              </a:ext>
            </a:extLst>
          </p:cNvPr>
          <p:cNvSpPr txBox="1"/>
          <p:nvPr/>
        </p:nvSpPr>
        <p:spPr>
          <a:xfrm>
            <a:off x="541616" y="1208977"/>
            <a:ext cx="3430888" cy="36317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buClr>
                <a:schemeClr val="bg1"/>
              </a:buClr>
            </a:pPr>
            <a:r>
              <a:rPr lang="fr-FR" sz="1200" b="1" dirty="0">
                <a:solidFill>
                  <a:schemeClr val="bg1"/>
                </a:solidFill>
                <a:latin typeface="Space Grotesk" panose="020B0604020202020204" charset="0"/>
                <a:cs typeface="Space Grotesk" panose="020B0604020202020204" charset="0"/>
              </a:rPr>
              <a:t>4. Éléments innovants :</a:t>
            </a:r>
          </a:p>
          <a:p>
            <a:pPr>
              <a:buClr>
                <a:schemeClr val="bg1"/>
              </a:buClr>
            </a:pPr>
            <a:r>
              <a:rPr lang="fr-FR" sz="1200" b="1" dirty="0">
                <a:solidFill>
                  <a:schemeClr val="bg1"/>
                </a:solidFill>
                <a:latin typeface="Space Grotesk" panose="020B0604020202020204" charset="0"/>
                <a:cs typeface="Space Grotesk" panose="020B0604020202020204" charset="0"/>
              </a:rPr>
              <a:t>Analyse :</a:t>
            </a:r>
          </a:p>
          <a:p>
            <a:pPr>
              <a:buClr>
                <a:schemeClr val="bg1"/>
              </a:buClr>
            </a:pP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La </a:t>
            </a:r>
            <a:r>
              <a:rPr lang="fr-FR" sz="1200" b="1" dirty="0">
                <a:solidFill>
                  <a:schemeClr val="bg1"/>
                </a:solidFill>
                <a:latin typeface="Space Grotesk" panose="020B0604020202020204" charset="0"/>
                <a:cs typeface="Space Grotesk" panose="020B0604020202020204" charset="0"/>
              </a:rPr>
              <a:t>réalité virtuelle</a:t>
            </a:r>
            <a:r>
              <a:rPr lang="fr-FR" sz="1200" dirty="0">
                <a:solidFill>
                  <a:schemeClr val="bg1"/>
                </a:solidFill>
                <a:latin typeface="Space Grotesk" panose="020B0604020202020204" charset="0"/>
                <a:cs typeface="Space Grotesk" panose="020B0604020202020204" charset="0"/>
              </a:rPr>
              <a:t> et </a:t>
            </a:r>
            <a:r>
              <a:rPr lang="fr-FR" sz="1200" b="1" dirty="0">
                <a:solidFill>
                  <a:schemeClr val="bg1"/>
                </a:solidFill>
                <a:latin typeface="Space Grotesk" panose="020B0604020202020204" charset="0"/>
                <a:cs typeface="Space Grotesk" panose="020B0604020202020204" charset="0"/>
              </a:rPr>
              <a:t>augmentée</a:t>
            </a:r>
            <a:r>
              <a:rPr lang="fr-FR" sz="1200" dirty="0">
                <a:solidFill>
                  <a:schemeClr val="bg1"/>
                </a:solidFill>
                <a:latin typeface="Space Grotesk" panose="020B0604020202020204" charset="0"/>
                <a:cs typeface="Space Grotesk" panose="020B0604020202020204" charset="0"/>
              </a:rPr>
              <a:t> gagnent du terrain, bien que toujours dans une niche.</a:t>
            </a: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Les joueurs apprécient les expériences multi-joueurs et les campagnes solo fortes.</a:t>
            </a:r>
          </a:p>
          <a:p>
            <a:pPr marL="457200" lvl="1">
              <a:buClr>
                <a:schemeClr val="bg1"/>
              </a:buClr>
            </a:pPr>
            <a:endParaRPr lang="fr-FR" sz="1200" dirty="0">
              <a:solidFill>
                <a:schemeClr val="bg1"/>
              </a:solidFill>
              <a:latin typeface="Space Grotesk" panose="020B0604020202020204" charset="0"/>
              <a:cs typeface="Space Grotesk" panose="020B0604020202020204" charset="0"/>
            </a:endParaRPr>
          </a:p>
          <a:p>
            <a:pPr marL="457200" lvl="1">
              <a:buClr>
                <a:schemeClr val="bg1"/>
              </a:buClr>
            </a:pPr>
            <a:endParaRPr lang="fr-FR" sz="1200" dirty="0">
              <a:solidFill>
                <a:schemeClr val="bg1"/>
              </a:solidFill>
              <a:latin typeface="Space Grotesk" panose="020B0604020202020204" charset="0"/>
              <a:cs typeface="Space Grotesk" panose="020B0604020202020204" charset="0"/>
            </a:endParaRPr>
          </a:p>
          <a:p>
            <a:pPr>
              <a:buClr>
                <a:schemeClr val="bg1"/>
              </a:buClr>
            </a:pPr>
            <a:r>
              <a:rPr lang="fr-FR" sz="1200" b="1" dirty="0">
                <a:solidFill>
                  <a:schemeClr val="bg1"/>
                </a:solidFill>
                <a:latin typeface="Space Grotesk" panose="020B0604020202020204" charset="0"/>
                <a:cs typeface="Space Grotesk" panose="020B0604020202020204" charset="0"/>
              </a:rPr>
              <a:t>Recommandation :</a:t>
            </a: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Intégrez des fonctionnalités optionnelles de </a:t>
            </a:r>
            <a:r>
              <a:rPr lang="fr-FR" sz="1200" b="1" dirty="0">
                <a:solidFill>
                  <a:schemeClr val="bg1"/>
                </a:solidFill>
                <a:latin typeface="Space Grotesk" panose="020B0604020202020204" charset="0"/>
                <a:cs typeface="Space Grotesk" panose="020B0604020202020204" charset="0"/>
              </a:rPr>
              <a:t>réalité virtuelle</a:t>
            </a:r>
            <a:r>
              <a:rPr lang="fr-FR" sz="1200" dirty="0">
                <a:solidFill>
                  <a:schemeClr val="bg1"/>
                </a:solidFill>
                <a:latin typeface="Space Grotesk" panose="020B0604020202020204" charset="0"/>
                <a:cs typeface="Space Grotesk" panose="020B0604020202020204" charset="0"/>
              </a:rPr>
              <a:t> pour se différencier.</a:t>
            </a: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Créez une </a:t>
            </a:r>
            <a:r>
              <a:rPr lang="fr-FR" sz="1200" b="1" dirty="0">
                <a:solidFill>
                  <a:schemeClr val="bg1"/>
                </a:solidFill>
                <a:latin typeface="Space Grotesk" panose="020B0604020202020204" charset="0"/>
                <a:cs typeface="Space Grotesk" panose="020B0604020202020204" charset="0"/>
              </a:rPr>
              <a:t>campagne solo immersive</a:t>
            </a:r>
            <a:r>
              <a:rPr lang="fr-FR" sz="1200" dirty="0">
                <a:solidFill>
                  <a:schemeClr val="bg1"/>
                </a:solidFill>
                <a:latin typeface="Space Grotesk" panose="020B0604020202020204" charset="0"/>
                <a:cs typeface="Space Grotesk" panose="020B0604020202020204" charset="0"/>
              </a:rPr>
              <a:t> combinée à un mode </a:t>
            </a:r>
            <a:r>
              <a:rPr lang="fr-FR" sz="1200" b="1" dirty="0">
                <a:solidFill>
                  <a:schemeClr val="bg1"/>
                </a:solidFill>
                <a:latin typeface="Space Grotesk" panose="020B0604020202020204" charset="0"/>
                <a:cs typeface="Space Grotesk" panose="020B0604020202020204" charset="0"/>
              </a:rPr>
              <a:t>coopératif en ligne</a:t>
            </a:r>
            <a:r>
              <a:rPr lang="fr-FR" sz="1200" dirty="0">
                <a:solidFill>
                  <a:schemeClr val="bg1"/>
                </a:solidFill>
                <a:latin typeface="Space Grotesk" panose="020B0604020202020204" charset="0"/>
                <a:cs typeface="Space Grotesk" panose="020B0604020202020204" charset="0"/>
              </a:rPr>
              <a:t>.</a:t>
            </a:r>
          </a:p>
          <a:p>
            <a:endParaRPr lang="fr-FR" dirty="0"/>
          </a:p>
        </p:txBody>
      </p:sp>
      <p:pic>
        <p:nvPicPr>
          <p:cNvPr id="3074" name="Picture 2" descr="Infographie: Le potentiel (encore inexploité) de la réalité augmentée | Statista">
            <a:extLst>
              <a:ext uri="{FF2B5EF4-FFF2-40B4-BE49-F238E27FC236}">
                <a16:creationId xmlns:a16="http://schemas.microsoft.com/office/drawing/2014/main" id="{DDEA3F0B-734F-4B53-B873-277473FE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831" y="1217052"/>
            <a:ext cx="2295529" cy="162157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6F327E59-E076-42BA-85DB-DC2821DA43BA}"/>
              </a:ext>
            </a:extLst>
          </p:cNvPr>
          <p:cNvPicPr>
            <a:picLocks noChangeAspect="1"/>
          </p:cNvPicPr>
          <p:nvPr/>
        </p:nvPicPr>
        <p:blipFill>
          <a:blip r:embed="rId4"/>
          <a:stretch>
            <a:fillRect/>
          </a:stretch>
        </p:blipFill>
        <p:spPr>
          <a:xfrm>
            <a:off x="0" y="-49956"/>
            <a:ext cx="1556747" cy="758906"/>
          </a:xfrm>
          <a:prstGeom prst="rect">
            <a:avLst/>
          </a:prstGeom>
        </p:spPr>
      </p:pic>
      <p:pic>
        <p:nvPicPr>
          <p:cNvPr id="8" name="Image 7">
            <a:extLst>
              <a:ext uri="{FF2B5EF4-FFF2-40B4-BE49-F238E27FC236}">
                <a16:creationId xmlns:a16="http://schemas.microsoft.com/office/drawing/2014/main" id="{3D3F7C9B-10E1-4243-9EF3-45FBAA355E0A}"/>
              </a:ext>
            </a:extLst>
          </p:cNvPr>
          <p:cNvPicPr>
            <a:picLocks noChangeAspect="1"/>
          </p:cNvPicPr>
          <p:nvPr/>
        </p:nvPicPr>
        <p:blipFill>
          <a:blip r:embed="rId5"/>
          <a:stretch>
            <a:fillRect/>
          </a:stretch>
        </p:blipFill>
        <p:spPr>
          <a:xfrm>
            <a:off x="6368237" y="1217052"/>
            <a:ext cx="2179185" cy="1621570"/>
          </a:xfrm>
          <a:prstGeom prst="rect">
            <a:avLst/>
          </a:prstGeom>
        </p:spPr>
      </p:pic>
      <p:pic>
        <p:nvPicPr>
          <p:cNvPr id="10" name="Image 9">
            <a:extLst>
              <a:ext uri="{FF2B5EF4-FFF2-40B4-BE49-F238E27FC236}">
                <a16:creationId xmlns:a16="http://schemas.microsoft.com/office/drawing/2014/main" id="{4F6569B0-FD3A-441F-B196-D17A0D3054F4}"/>
              </a:ext>
            </a:extLst>
          </p:cNvPr>
          <p:cNvPicPr>
            <a:picLocks noChangeAspect="1"/>
          </p:cNvPicPr>
          <p:nvPr/>
        </p:nvPicPr>
        <p:blipFill>
          <a:blip r:embed="rId6"/>
          <a:stretch>
            <a:fillRect/>
          </a:stretch>
        </p:blipFill>
        <p:spPr>
          <a:xfrm>
            <a:off x="4013831" y="2895599"/>
            <a:ext cx="4533591" cy="1935535"/>
          </a:xfrm>
          <a:prstGeom prst="rect">
            <a:avLst/>
          </a:prstGeom>
        </p:spPr>
      </p:pic>
      <p:pic>
        <p:nvPicPr>
          <p:cNvPr id="13" name="Image 12">
            <a:extLst>
              <a:ext uri="{FF2B5EF4-FFF2-40B4-BE49-F238E27FC236}">
                <a16:creationId xmlns:a16="http://schemas.microsoft.com/office/drawing/2014/main" id="{C0B9AD5A-D916-4FEB-828F-077BFE965AA0}"/>
              </a:ext>
            </a:extLst>
          </p:cNvPr>
          <p:cNvPicPr>
            <a:picLocks noChangeAspect="1"/>
          </p:cNvPicPr>
          <p:nvPr/>
        </p:nvPicPr>
        <p:blipFill>
          <a:blip r:embed="rId7"/>
          <a:stretch>
            <a:fillRect/>
          </a:stretch>
        </p:blipFill>
        <p:spPr>
          <a:xfrm>
            <a:off x="8059644" y="3986904"/>
            <a:ext cx="1261869" cy="1241410"/>
          </a:xfrm>
          <a:prstGeom prst="rect">
            <a:avLst/>
          </a:prstGeom>
        </p:spPr>
      </p:pic>
    </p:spTree>
    <p:extLst>
      <p:ext uri="{BB962C8B-B14F-4D97-AF65-F5344CB8AC3E}">
        <p14:creationId xmlns:p14="http://schemas.microsoft.com/office/powerpoint/2010/main" val="1815355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195616" y="292917"/>
            <a:ext cx="850252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sz="2800" b="1" dirty="0"/>
              <a:t>Recommendations-Public cible</a:t>
            </a:r>
            <a:endParaRPr sz="2800" b="1" dirty="0"/>
          </a:p>
        </p:txBody>
      </p:sp>
      <p:sp>
        <p:nvSpPr>
          <p:cNvPr id="2" name="ZoneTexte 1">
            <a:extLst>
              <a:ext uri="{FF2B5EF4-FFF2-40B4-BE49-F238E27FC236}">
                <a16:creationId xmlns:a16="http://schemas.microsoft.com/office/drawing/2014/main" id="{3C562BC7-FB98-4295-8996-AA0B39B0CEC2}"/>
              </a:ext>
            </a:extLst>
          </p:cNvPr>
          <p:cNvSpPr txBox="1"/>
          <p:nvPr/>
        </p:nvSpPr>
        <p:spPr>
          <a:xfrm>
            <a:off x="2923618" y="955481"/>
            <a:ext cx="3182452" cy="38164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buClr>
                <a:schemeClr val="bg1"/>
              </a:buClr>
            </a:pPr>
            <a:r>
              <a:rPr lang="fr-FR" sz="1200" b="1" dirty="0">
                <a:solidFill>
                  <a:schemeClr val="bg1"/>
                </a:solidFill>
                <a:latin typeface="Space Grotesk" panose="020B0604020202020204" charset="0"/>
                <a:cs typeface="Space Grotesk" panose="020B0604020202020204" charset="0"/>
              </a:rPr>
              <a:t>5. Public cible :</a:t>
            </a:r>
          </a:p>
          <a:p>
            <a:pPr>
              <a:buClr>
                <a:schemeClr val="bg1"/>
              </a:buClr>
            </a:pPr>
            <a:endParaRPr lang="fr-FR" sz="1200" b="1" dirty="0">
              <a:solidFill>
                <a:schemeClr val="bg1"/>
              </a:solidFill>
              <a:latin typeface="Space Grotesk" panose="020B0604020202020204" charset="0"/>
              <a:cs typeface="Space Grotesk" panose="020B0604020202020204" charset="0"/>
            </a:endParaRPr>
          </a:p>
          <a:p>
            <a:pPr>
              <a:buClr>
                <a:schemeClr val="bg1"/>
              </a:buClr>
            </a:pPr>
            <a:r>
              <a:rPr lang="fr-FR" sz="1200" b="1" dirty="0">
                <a:solidFill>
                  <a:schemeClr val="bg1"/>
                </a:solidFill>
                <a:latin typeface="Space Grotesk" panose="020B0604020202020204" charset="0"/>
                <a:cs typeface="Space Grotesk" panose="020B0604020202020204" charset="0"/>
              </a:rPr>
              <a:t>Analyse :</a:t>
            </a:r>
          </a:p>
          <a:p>
            <a:pPr>
              <a:buClr>
                <a:schemeClr val="bg1"/>
              </a:buClr>
            </a:pP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La majorité des joueurs se situe dans la tranche d’âge </a:t>
            </a:r>
            <a:r>
              <a:rPr lang="fr-FR" sz="1200" b="1" dirty="0">
                <a:solidFill>
                  <a:schemeClr val="bg1"/>
                </a:solidFill>
                <a:latin typeface="Space Grotesk" panose="020B0604020202020204" charset="0"/>
                <a:cs typeface="Space Grotesk" panose="020B0604020202020204" charset="0"/>
              </a:rPr>
              <a:t>10-35 ans</a:t>
            </a:r>
            <a:r>
              <a:rPr lang="fr-FR" sz="1200" dirty="0">
                <a:solidFill>
                  <a:schemeClr val="bg1"/>
                </a:solidFill>
                <a:latin typeface="Space Grotesk" panose="020B0604020202020204" charset="0"/>
                <a:cs typeface="Space Grotesk" panose="020B0604020202020204" charset="0"/>
              </a:rPr>
              <a:t>, avec une préférence pour des expériences engageantes.</a:t>
            </a: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Les joueurs investissent plusieurs heures par semaine dans des sessions de jeu.</a:t>
            </a:r>
          </a:p>
          <a:p>
            <a:pPr marL="457200" lvl="1">
              <a:buClr>
                <a:schemeClr val="bg1"/>
              </a:buClr>
            </a:pPr>
            <a:endParaRPr lang="fr-FR" sz="1200" dirty="0">
              <a:solidFill>
                <a:schemeClr val="bg1"/>
              </a:solidFill>
              <a:latin typeface="Space Grotesk" panose="020B0604020202020204" charset="0"/>
              <a:cs typeface="Space Grotesk" panose="020B0604020202020204" charset="0"/>
            </a:endParaRPr>
          </a:p>
          <a:p>
            <a:pPr>
              <a:buClr>
                <a:schemeClr val="bg1"/>
              </a:buClr>
            </a:pPr>
            <a:r>
              <a:rPr lang="fr-FR" sz="1200" b="1" dirty="0">
                <a:solidFill>
                  <a:schemeClr val="bg1"/>
                </a:solidFill>
                <a:latin typeface="Space Grotesk" panose="020B0604020202020204" charset="0"/>
                <a:cs typeface="Space Grotesk" panose="020B0604020202020204" charset="0"/>
              </a:rPr>
              <a:t>Recommandation :</a:t>
            </a:r>
            <a:endParaRPr lang="fr-FR" sz="1200" dirty="0">
              <a:solidFill>
                <a:schemeClr val="bg1"/>
              </a:solidFill>
              <a:latin typeface="Space Grotesk" panose="020B0604020202020204" charset="0"/>
              <a:cs typeface="Space Grotesk" panose="020B0604020202020204" charset="0"/>
            </a:endParaRPr>
          </a:p>
          <a:p>
            <a:pPr marL="742950" lvl="1" indent="-2857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Concentrez-vous sur un public jeune adulte, en mettant l'accent sur des narrations captivantes et une rejouabilité élevée.</a:t>
            </a:r>
          </a:p>
          <a:p>
            <a:endParaRPr lang="fr-FR" dirty="0"/>
          </a:p>
        </p:txBody>
      </p:sp>
      <p:pic>
        <p:nvPicPr>
          <p:cNvPr id="12" name="Image 11">
            <a:extLst>
              <a:ext uri="{FF2B5EF4-FFF2-40B4-BE49-F238E27FC236}">
                <a16:creationId xmlns:a16="http://schemas.microsoft.com/office/drawing/2014/main" id="{31ACAE51-DFD9-4029-BE43-32CA8FA15211}"/>
              </a:ext>
            </a:extLst>
          </p:cNvPr>
          <p:cNvPicPr>
            <a:picLocks noChangeAspect="1"/>
          </p:cNvPicPr>
          <p:nvPr/>
        </p:nvPicPr>
        <p:blipFill>
          <a:blip r:embed="rId3"/>
          <a:stretch>
            <a:fillRect/>
          </a:stretch>
        </p:blipFill>
        <p:spPr>
          <a:xfrm>
            <a:off x="0" y="0"/>
            <a:ext cx="1705158" cy="758906"/>
          </a:xfrm>
          <a:prstGeom prst="rect">
            <a:avLst/>
          </a:prstGeom>
        </p:spPr>
      </p:pic>
      <p:pic>
        <p:nvPicPr>
          <p:cNvPr id="7" name="Image 6">
            <a:extLst>
              <a:ext uri="{FF2B5EF4-FFF2-40B4-BE49-F238E27FC236}">
                <a16:creationId xmlns:a16="http://schemas.microsoft.com/office/drawing/2014/main" id="{D023303F-C2EF-4965-BF20-B03E40297F63}"/>
              </a:ext>
            </a:extLst>
          </p:cNvPr>
          <p:cNvPicPr>
            <a:picLocks noChangeAspect="1"/>
          </p:cNvPicPr>
          <p:nvPr/>
        </p:nvPicPr>
        <p:blipFill>
          <a:blip r:embed="rId4"/>
          <a:stretch>
            <a:fillRect/>
          </a:stretch>
        </p:blipFill>
        <p:spPr>
          <a:xfrm>
            <a:off x="313851" y="944306"/>
            <a:ext cx="2566328" cy="1383258"/>
          </a:xfrm>
          <a:prstGeom prst="rect">
            <a:avLst/>
          </a:prstGeom>
        </p:spPr>
      </p:pic>
      <p:pic>
        <p:nvPicPr>
          <p:cNvPr id="10" name="Image 9">
            <a:extLst>
              <a:ext uri="{FF2B5EF4-FFF2-40B4-BE49-F238E27FC236}">
                <a16:creationId xmlns:a16="http://schemas.microsoft.com/office/drawing/2014/main" id="{7A241F9A-80DF-47CC-B959-407BCC1662BD}"/>
              </a:ext>
            </a:extLst>
          </p:cNvPr>
          <p:cNvPicPr>
            <a:picLocks noChangeAspect="1"/>
          </p:cNvPicPr>
          <p:nvPr/>
        </p:nvPicPr>
        <p:blipFill>
          <a:blip r:embed="rId5"/>
          <a:stretch>
            <a:fillRect/>
          </a:stretch>
        </p:blipFill>
        <p:spPr>
          <a:xfrm>
            <a:off x="313851" y="3619814"/>
            <a:ext cx="2566328" cy="1152096"/>
          </a:xfrm>
          <a:prstGeom prst="rect">
            <a:avLst/>
          </a:prstGeom>
        </p:spPr>
      </p:pic>
      <p:pic>
        <p:nvPicPr>
          <p:cNvPr id="14" name="Image 13">
            <a:extLst>
              <a:ext uri="{FF2B5EF4-FFF2-40B4-BE49-F238E27FC236}">
                <a16:creationId xmlns:a16="http://schemas.microsoft.com/office/drawing/2014/main" id="{D9C0790D-FCCF-47C4-AC04-336DFD79B84E}"/>
              </a:ext>
            </a:extLst>
          </p:cNvPr>
          <p:cNvPicPr>
            <a:picLocks noChangeAspect="1"/>
          </p:cNvPicPr>
          <p:nvPr/>
        </p:nvPicPr>
        <p:blipFill>
          <a:blip r:embed="rId6"/>
          <a:stretch>
            <a:fillRect/>
          </a:stretch>
        </p:blipFill>
        <p:spPr>
          <a:xfrm>
            <a:off x="313852" y="2327563"/>
            <a:ext cx="2566327" cy="1292251"/>
          </a:xfrm>
          <a:prstGeom prst="rect">
            <a:avLst/>
          </a:prstGeom>
        </p:spPr>
      </p:pic>
      <p:pic>
        <p:nvPicPr>
          <p:cNvPr id="19" name="Image 18">
            <a:extLst>
              <a:ext uri="{FF2B5EF4-FFF2-40B4-BE49-F238E27FC236}">
                <a16:creationId xmlns:a16="http://schemas.microsoft.com/office/drawing/2014/main" id="{87DD6C0D-500F-46A5-97EA-6559E8152F49}"/>
              </a:ext>
            </a:extLst>
          </p:cNvPr>
          <p:cNvPicPr>
            <a:picLocks noChangeAspect="1"/>
          </p:cNvPicPr>
          <p:nvPr/>
        </p:nvPicPr>
        <p:blipFill>
          <a:blip r:embed="rId7"/>
          <a:stretch>
            <a:fillRect/>
          </a:stretch>
        </p:blipFill>
        <p:spPr>
          <a:xfrm>
            <a:off x="6149509" y="955481"/>
            <a:ext cx="2804403" cy="3816429"/>
          </a:xfrm>
          <a:prstGeom prst="rect">
            <a:avLst/>
          </a:prstGeom>
        </p:spPr>
      </p:pic>
      <p:pic>
        <p:nvPicPr>
          <p:cNvPr id="22" name="Image 21">
            <a:extLst>
              <a:ext uri="{FF2B5EF4-FFF2-40B4-BE49-F238E27FC236}">
                <a16:creationId xmlns:a16="http://schemas.microsoft.com/office/drawing/2014/main" id="{2DB449CC-70A8-4A1A-BB46-9792610EE770}"/>
              </a:ext>
            </a:extLst>
          </p:cNvPr>
          <p:cNvPicPr>
            <a:picLocks noChangeAspect="1"/>
          </p:cNvPicPr>
          <p:nvPr/>
        </p:nvPicPr>
        <p:blipFill>
          <a:blip r:embed="rId8"/>
          <a:stretch>
            <a:fillRect/>
          </a:stretch>
        </p:blipFill>
        <p:spPr>
          <a:xfrm>
            <a:off x="8345074" y="4195862"/>
            <a:ext cx="970150" cy="970150"/>
          </a:xfrm>
          <a:prstGeom prst="rect">
            <a:avLst/>
          </a:prstGeom>
        </p:spPr>
      </p:pic>
    </p:spTree>
    <p:extLst>
      <p:ext uri="{BB962C8B-B14F-4D97-AF65-F5344CB8AC3E}">
        <p14:creationId xmlns:p14="http://schemas.microsoft.com/office/powerpoint/2010/main" val="2018446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962890" y="109638"/>
            <a:ext cx="818110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sz="2800" b="1" dirty="0"/>
              <a:t>Recommendations-stratégie de lancement</a:t>
            </a:r>
            <a:endParaRPr sz="2800" b="1" dirty="0"/>
          </a:p>
        </p:txBody>
      </p:sp>
      <p:sp>
        <p:nvSpPr>
          <p:cNvPr id="2" name="ZoneTexte 1">
            <a:extLst>
              <a:ext uri="{FF2B5EF4-FFF2-40B4-BE49-F238E27FC236}">
                <a16:creationId xmlns:a16="http://schemas.microsoft.com/office/drawing/2014/main" id="{7428AE53-93BA-4EDB-8BBB-C36416C9AAFB}"/>
              </a:ext>
            </a:extLst>
          </p:cNvPr>
          <p:cNvSpPr txBox="1"/>
          <p:nvPr/>
        </p:nvSpPr>
        <p:spPr>
          <a:xfrm>
            <a:off x="617220" y="877054"/>
            <a:ext cx="4066812" cy="398570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171450" indent="-171450">
              <a:buClr>
                <a:schemeClr val="tx2"/>
              </a:buClr>
              <a:buFont typeface="Arial" panose="020B0604020202020204" pitchFamily="34" charset="0"/>
              <a:buChar char="•"/>
            </a:pPr>
            <a:r>
              <a:rPr lang="fr-FR" sz="1100" b="1" dirty="0">
                <a:latin typeface="Space Grotesk" panose="020B0604020202020204" charset="0"/>
                <a:cs typeface="Space Grotesk" panose="020B0604020202020204" charset="0"/>
              </a:rPr>
              <a:t>6. Stratégie de lancement</a:t>
            </a:r>
          </a:p>
          <a:p>
            <a:pPr marL="171450" indent="-171450">
              <a:buClr>
                <a:schemeClr val="tx2"/>
              </a:buClr>
              <a:buFont typeface="Arial" panose="020B0604020202020204" pitchFamily="34" charset="0"/>
              <a:buChar char="•"/>
            </a:pPr>
            <a:r>
              <a:rPr lang="fr-FR" sz="1100" b="1" dirty="0">
                <a:latin typeface="Space Grotesk" panose="020B0604020202020204" charset="0"/>
                <a:cs typeface="Space Grotesk" panose="020B0604020202020204" charset="0"/>
              </a:rPr>
              <a:t>Analyse :</a:t>
            </a:r>
            <a:endParaRPr lang="fr-FR" sz="1100" dirty="0">
              <a:latin typeface="Space Grotesk" panose="020B0604020202020204" charset="0"/>
              <a:cs typeface="Space Grotesk" panose="020B0604020202020204" charset="0"/>
            </a:endParaRPr>
          </a:p>
          <a:p>
            <a:pPr marL="171450" indent="-1714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Les jeux dématérialisés représentent 65 % des ventes.</a:t>
            </a:r>
          </a:p>
          <a:p>
            <a:pPr marL="171450" indent="-1714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Les précommandes et éditions spéciales suscitent un fort engouement.</a:t>
            </a:r>
          </a:p>
          <a:p>
            <a:pPr marL="171450" indent="-1714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Les influenceurs et les réseaux sociaux renforcent la visibilité des titres.</a:t>
            </a:r>
          </a:p>
          <a:p>
            <a:pPr marL="171450" indent="-171450">
              <a:buClr>
                <a:schemeClr val="tx2"/>
              </a:buClr>
              <a:buFont typeface="Arial" panose="020B0604020202020204" pitchFamily="34" charset="0"/>
              <a:buChar char="•"/>
            </a:pPr>
            <a:r>
              <a:rPr lang="fr-FR" sz="1100" b="1" dirty="0">
                <a:latin typeface="Space Grotesk" panose="020B0604020202020204" charset="0"/>
                <a:cs typeface="Space Grotesk" panose="020B0604020202020204" charset="0"/>
              </a:rPr>
              <a:t>Recommandation :</a:t>
            </a:r>
            <a:endParaRPr lang="fr-FR" sz="1100" dirty="0">
              <a:latin typeface="Space Grotesk" panose="020B0604020202020204" charset="0"/>
              <a:cs typeface="Space Grotesk" panose="020B0604020202020204" charset="0"/>
            </a:endParaRPr>
          </a:p>
          <a:p>
            <a:pPr marL="171450" indent="-171450">
              <a:buClr>
                <a:schemeClr val="tx2"/>
              </a:buClr>
              <a:buFont typeface="Arial" panose="020B0604020202020204" pitchFamily="34" charset="0"/>
              <a:buChar char="•"/>
            </a:pPr>
            <a:r>
              <a:rPr lang="fr-FR" sz="1100" b="1" dirty="0">
                <a:latin typeface="Space Grotesk" panose="020B0604020202020204" charset="0"/>
                <a:cs typeface="Space Grotesk" panose="020B0604020202020204" charset="0"/>
              </a:rPr>
              <a:t>Lancement simultané</a:t>
            </a:r>
            <a:r>
              <a:rPr lang="fr-FR" sz="1100" dirty="0">
                <a:latin typeface="Space Grotesk" panose="020B0604020202020204" charset="0"/>
                <a:cs typeface="Space Grotesk" panose="020B0604020202020204" charset="0"/>
              </a:rPr>
              <a:t> sur plateformes physiques et numériques pour couvrir l’ensemble des canaux de distribution.</a:t>
            </a:r>
          </a:p>
          <a:p>
            <a:pPr marL="171450" indent="-171450">
              <a:buClr>
                <a:schemeClr val="tx2"/>
              </a:buClr>
              <a:buFont typeface="Arial" panose="020B0604020202020204" pitchFamily="34" charset="0"/>
              <a:buChar char="•"/>
            </a:pPr>
            <a:r>
              <a:rPr lang="fr-FR" sz="1100" b="1" dirty="0">
                <a:latin typeface="Space Grotesk" panose="020B0604020202020204" charset="0"/>
                <a:cs typeface="Space Grotesk" panose="020B0604020202020204" charset="0"/>
              </a:rPr>
              <a:t>Capitaliser sur le pouvoir des influenceurs et des plateformes comme Twitch</a:t>
            </a:r>
            <a:r>
              <a:rPr lang="fr-FR" sz="1100" dirty="0">
                <a:latin typeface="Space Grotesk" panose="020B0604020202020204" charset="0"/>
                <a:cs typeface="Space Grotesk" panose="020B0604020202020204" charset="0"/>
              </a:rPr>
              <a:t> :</a:t>
            </a:r>
          </a:p>
          <a:p>
            <a:pPr marL="742950" lvl="1" indent="-2857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Nouer des </a:t>
            </a:r>
            <a:r>
              <a:rPr lang="fr-FR" sz="1100" b="1" dirty="0">
                <a:latin typeface="Space Grotesk" panose="020B0604020202020204" charset="0"/>
                <a:cs typeface="Space Grotesk" panose="020B0604020202020204" charset="0"/>
              </a:rPr>
              <a:t>partenariats avec des streamers à forte audience</a:t>
            </a:r>
            <a:r>
              <a:rPr lang="fr-FR" sz="1100" dirty="0">
                <a:latin typeface="Space Grotesk" panose="020B0604020202020204" charset="0"/>
                <a:cs typeface="Space Grotesk" panose="020B0604020202020204" charset="0"/>
              </a:rPr>
              <a:t> pour des avant-premières exclusives.</a:t>
            </a:r>
          </a:p>
          <a:p>
            <a:pPr marL="742950" lvl="1" indent="-2857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Créer des </a:t>
            </a:r>
            <a:r>
              <a:rPr lang="fr-FR" sz="1100" b="1" dirty="0">
                <a:latin typeface="Space Grotesk" panose="020B0604020202020204" charset="0"/>
                <a:cs typeface="Space Grotesk" panose="020B0604020202020204" charset="0"/>
              </a:rPr>
              <a:t>événements digitaux avec drops ou contenus exclusifs</a:t>
            </a:r>
            <a:r>
              <a:rPr lang="fr-FR" sz="1100" dirty="0">
                <a:latin typeface="Space Grotesk" panose="020B0604020202020204" charset="0"/>
                <a:cs typeface="Space Grotesk" panose="020B0604020202020204" charset="0"/>
              </a:rPr>
              <a:t>, pour stimuler les précommandes et les achats dès le lancement.</a:t>
            </a:r>
          </a:p>
          <a:p>
            <a:pPr marL="171450" indent="-171450">
              <a:buClr>
                <a:schemeClr val="tx2"/>
              </a:buClr>
              <a:buFont typeface="Arial" panose="020B0604020202020204" pitchFamily="34" charset="0"/>
              <a:buChar char="•"/>
            </a:pPr>
            <a:r>
              <a:rPr lang="fr-FR" sz="1100" dirty="0">
                <a:latin typeface="Space Grotesk" panose="020B0604020202020204" charset="0"/>
                <a:cs typeface="Space Grotesk" panose="020B0604020202020204" charset="0"/>
              </a:rPr>
              <a:t>Proposer une </a:t>
            </a:r>
            <a:r>
              <a:rPr lang="fr-FR" sz="1100" b="1" dirty="0">
                <a:latin typeface="Space Grotesk" panose="020B0604020202020204" charset="0"/>
                <a:cs typeface="Space Grotesk" panose="020B0604020202020204" charset="0"/>
              </a:rPr>
              <a:t>édition collector limitée</a:t>
            </a:r>
            <a:r>
              <a:rPr lang="fr-FR" sz="1100" dirty="0">
                <a:latin typeface="Space Grotesk" panose="020B0604020202020204" charset="0"/>
                <a:cs typeface="Space Grotesk" panose="020B0604020202020204" charset="0"/>
              </a:rPr>
              <a:t>, à destination des fans et collectionneurs, pour renforcer l’attractivité du jeu.</a:t>
            </a:r>
          </a:p>
        </p:txBody>
      </p:sp>
      <p:pic>
        <p:nvPicPr>
          <p:cNvPr id="7" name="Image 6">
            <a:extLst>
              <a:ext uri="{FF2B5EF4-FFF2-40B4-BE49-F238E27FC236}">
                <a16:creationId xmlns:a16="http://schemas.microsoft.com/office/drawing/2014/main" id="{66BABE07-63EC-4C38-BBF3-BAE1F46D05A0}"/>
              </a:ext>
            </a:extLst>
          </p:cNvPr>
          <p:cNvPicPr>
            <a:picLocks noChangeAspect="1"/>
          </p:cNvPicPr>
          <p:nvPr/>
        </p:nvPicPr>
        <p:blipFill>
          <a:blip r:embed="rId3"/>
          <a:stretch>
            <a:fillRect/>
          </a:stretch>
        </p:blipFill>
        <p:spPr>
          <a:xfrm>
            <a:off x="1" y="0"/>
            <a:ext cx="1143000" cy="508709"/>
          </a:xfrm>
          <a:prstGeom prst="rect">
            <a:avLst/>
          </a:prstGeom>
        </p:spPr>
      </p:pic>
      <p:pic>
        <p:nvPicPr>
          <p:cNvPr id="5" name="Image 4">
            <a:extLst>
              <a:ext uri="{FF2B5EF4-FFF2-40B4-BE49-F238E27FC236}">
                <a16:creationId xmlns:a16="http://schemas.microsoft.com/office/drawing/2014/main" id="{B421FAA0-F060-40F6-84A0-3FE7D1C0DEC4}"/>
              </a:ext>
            </a:extLst>
          </p:cNvPr>
          <p:cNvPicPr>
            <a:picLocks noChangeAspect="1"/>
          </p:cNvPicPr>
          <p:nvPr/>
        </p:nvPicPr>
        <p:blipFill>
          <a:blip r:embed="rId4"/>
          <a:stretch>
            <a:fillRect/>
          </a:stretch>
        </p:blipFill>
        <p:spPr>
          <a:xfrm>
            <a:off x="4847835" y="2804862"/>
            <a:ext cx="3574473" cy="2057898"/>
          </a:xfrm>
          <a:prstGeom prst="rect">
            <a:avLst/>
          </a:prstGeom>
        </p:spPr>
      </p:pic>
      <p:pic>
        <p:nvPicPr>
          <p:cNvPr id="9" name="Image 8">
            <a:extLst>
              <a:ext uri="{FF2B5EF4-FFF2-40B4-BE49-F238E27FC236}">
                <a16:creationId xmlns:a16="http://schemas.microsoft.com/office/drawing/2014/main" id="{6F27F1E3-B42E-4F27-93EC-1713A4F51E33}"/>
              </a:ext>
            </a:extLst>
          </p:cNvPr>
          <p:cNvPicPr>
            <a:picLocks noChangeAspect="1"/>
          </p:cNvPicPr>
          <p:nvPr/>
        </p:nvPicPr>
        <p:blipFill>
          <a:blip r:embed="rId5"/>
          <a:stretch>
            <a:fillRect/>
          </a:stretch>
        </p:blipFill>
        <p:spPr>
          <a:xfrm>
            <a:off x="7972661" y="3967922"/>
            <a:ext cx="1277625" cy="1277625"/>
          </a:xfrm>
          <a:prstGeom prst="rect">
            <a:avLst/>
          </a:prstGeom>
        </p:spPr>
      </p:pic>
      <p:pic>
        <p:nvPicPr>
          <p:cNvPr id="4" name="Image 3">
            <a:extLst>
              <a:ext uri="{FF2B5EF4-FFF2-40B4-BE49-F238E27FC236}">
                <a16:creationId xmlns:a16="http://schemas.microsoft.com/office/drawing/2014/main" id="{B2E508A5-2615-4DF6-9CCC-5E9C9FE46D6D}"/>
              </a:ext>
            </a:extLst>
          </p:cNvPr>
          <p:cNvPicPr>
            <a:picLocks noChangeAspect="1"/>
          </p:cNvPicPr>
          <p:nvPr/>
        </p:nvPicPr>
        <p:blipFill>
          <a:blip r:embed="rId6"/>
          <a:stretch>
            <a:fillRect/>
          </a:stretch>
        </p:blipFill>
        <p:spPr>
          <a:xfrm>
            <a:off x="4847835" y="866510"/>
            <a:ext cx="3574473" cy="1842771"/>
          </a:xfrm>
          <a:prstGeom prst="rect">
            <a:avLst/>
          </a:prstGeom>
        </p:spPr>
      </p:pic>
    </p:spTree>
    <p:extLst>
      <p:ext uri="{BB962C8B-B14F-4D97-AF65-F5344CB8AC3E}">
        <p14:creationId xmlns:p14="http://schemas.microsoft.com/office/powerpoint/2010/main" val="269050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1408571" y="145878"/>
            <a:ext cx="818110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fr-FR" sz="2400" b="1" dirty="0"/>
              <a:t>Conclusion &amp; Recommandation stratégique</a:t>
            </a:r>
            <a:endParaRPr sz="2400" b="1" dirty="0"/>
          </a:p>
        </p:txBody>
      </p:sp>
      <p:pic>
        <p:nvPicPr>
          <p:cNvPr id="7" name="Image 6">
            <a:extLst>
              <a:ext uri="{FF2B5EF4-FFF2-40B4-BE49-F238E27FC236}">
                <a16:creationId xmlns:a16="http://schemas.microsoft.com/office/drawing/2014/main" id="{66BABE07-63EC-4C38-BBF3-BAE1F46D05A0}"/>
              </a:ext>
            </a:extLst>
          </p:cNvPr>
          <p:cNvPicPr>
            <a:picLocks noChangeAspect="1"/>
          </p:cNvPicPr>
          <p:nvPr/>
        </p:nvPicPr>
        <p:blipFill>
          <a:blip r:embed="rId3"/>
          <a:stretch>
            <a:fillRect/>
          </a:stretch>
        </p:blipFill>
        <p:spPr>
          <a:xfrm>
            <a:off x="1" y="0"/>
            <a:ext cx="1143000" cy="508709"/>
          </a:xfrm>
          <a:prstGeom prst="rect">
            <a:avLst/>
          </a:prstGeom>
        </p:spPr>
      </p:pic>
      <p:pic>
        <p:nvPicPr>
          <p:cNvPr id="9" name="Image 8">
            <a:extLst>
              <a:ext uri="{FF2B5EF4-FFF2-40B4-BE49-F238E27FC236}">
                <a16:creationId xmlns:a16="http://schemas.microsoft.com/office/drawing/2014/main" id="{6F27F1E3-B42E-4F27-93EC-1713A4F51E33}"/>
              </a:ext>
            </a:extLst>
          </p:cNvPr>
          <p:cNvPicPr>
            <a:picLocks noChangeAspect="1"/>
          </p:cNvPicPr>
          <p:nvPr/>
        </p:nvPicPr>
        <p:blipFill>
          <a:blip r:embed="rId4"/>
          <a:stretch>
            <a:fillRect/>
          </a:stretch>
        </p:blipFill>
        <p:spPr>
          <a:xfrm>
            <a:off x="7888623" y="3775283"/>
            <a:ext cx="1277625" cy="1277625"/>
          </a:xfrm>
          <a:prstGeom prst="rect">
            <a:avLst/>
          </a:prstGeom>
        </p:spPr>
      </p:pic>
      <p:sp>
        <p:nvSpPr>
          <p:cNvPr id="3" name="ZoneTexte 2">
            <a:extLst>
              <a:ext uri="{FF2B5EF4-FFF2-40B4-BE49-F238E27FC236}">
                <a16:creationId xmlns:a16="http://schemas.microsoft.com/office/drawing/2014/main" id="{DE82B1FD-EE9B-4B21-B6D7-32F584F0F444}"/>
              </a:ext>
            </a:extLst>
          </p:cNvPr>
          <p:cNvSpPr txBox="1"/>
          <p:nvPr/>
        </p:nvSpPr>
        <p:spPr>
          <a:xfrm>
            <a:off x="1480173" y="718578"/>
            <a:ext cx="6662642" cy="4154984"/>
          </a:xfrm>
          <a:prstGeom prst="rect">
            <a:avLst/>
          </a:prstGeom>
          <a:noFill/>
        </p:spPr>
        <p:txBody>
          <a:bodyPr wrap="square" rtlCol="0">
            <a:spAutoFit/>
          </a:bodyPr>
          <a:lstStyle/>
          <a:p>
            <a:r>
              <a:rPr lang="fr-FR" sz="1200" b="1" dirty="0">
                <a:solidFill>
                  <a:schemeClr val="bg1"/>
                </a:solidFill>
                <a:latin typeface="Space Grotesk" panose="020B0604020202020204" charset="0"/>
                <a:cs typeface="Space Grotesk" panose="020B0604020202020204" charset="0"/>
              </a:rPr>
              <a:t>Recommandation principale :</a:t>
            </a:r>
          </a:p>
          <a:p>
            <a:endParaRPr lang="fr-FR" sz="1200" b="1" dirty="0">
              <a:solidFill>
                <a:schemeClr val="bg1"/>
              </a:solidFill>
              <a:latin typeface="Space Grotesk" panose="020B0604020202020204" charset="0"/>
              <a:cs typeface="Space Grotesk" panose="020B0604020202020204" charset="0"/>
            </a:endParaRPr>
          </a:p>
          <a:p>
            <a:r>
              <a:rPr lang="fr-FR" sz="1200" dirty="0">
                <a:solidFill>
                  <a:schemeClr val="bg1"/>
                </a:solidFill>
                <a:latin typeface="Space Grotesk" panose="020B0604020202020204" charset="0"/>
                <a:cs typeface="Space Grotesk" panose="020B0604020202020204" charset="0"/>
              </a:rPr>
              <a:t>Développer un jeu </a:t>
            </a:r>
            <a:r>
              <a:rPr lang="fr-FR" sz="1200" b="1" dirty="0">
                <a:solidFill>
                  <a:schemeClr val="bg1"/>
                </a:solidFill>
                <a:latin typeface="Space Grotesk" panose="020B0604020202020204" charset="0"/>
                <a:cs typeface="Space Grotesk" panose="020B0604020202020204" charset="0"/>
              </a:rPr>
              <a:t>Triple A</a:t>
            </a:r>
            <a:r>
              <a:rPr lang="fr-FR" sz="1200" dirty="0">
                <a:solidFill>
                  <a:schemeClr val="bg1"/>
                </a:solidFill>
                <a:latin typeface="Space Grotesk" panose="020B0604020202020204" charset="0"/>
                <a:cs typeface="Space Grotesk" panose="020B0604020202020204" charset="0"/>
              </a:rPr>
              <a:t> dans le genre </a:t>
            </a:r>
            <a:r>
              <a:rPr lang="fr-FR" sz="1200" b="1" dirty="0">
                <a:solidFill>
                  <a:schemeClr val="bg1"/>
                </a:solidFill>
                <a:latin typeface="Space Grotesk" panose="020B0604020202020204" charset="0"/>
                <a:cs typeface="Space Grotesk" panose="020B0604020202020204" charset="0"/>
              </a:rPr>
              <a:t>Action – Adventure – RPG</a:t>
            </a:r>
            <a:r>
              <a:rPr lang="fr-FR" sz="1200" dirty="0">
                <a:solidFill>
                  <a:schemeClr val="bg1"/>
                </a:solidFill>
                <a:latin typeface="Space Grotesk" panose="020B0604020202020204" charset="0"/>
                <a:cs typeface="Space Grotesk" panose="020B0604020202020204" charset="0"/>
              </a:rPr>
              <a:t>, </a:t>
            </a:r>
          </a:p>
          <a:p>
            <a:r>
              <a:rPr lang="fr-FR" sz="1200" dirty="0">
                <a:solidFill>
                  <a:schemeClr val="bg1"/>
                </a:solidFill>
                <a:latin typeface="Space Grotesk" panose="020B0604020202020204" charset="0"/>
                <a:cs typeface="Space Grotesk" panose="020B0604020202020204" charset="0"/>
              </a:rPr>
              <a:t>conçu pour une </a:t>
            </a:r>
            <a:r>
              <a:rPr lang="fr-FR" sz="1200" b="1" dirty="0">
                <a:solidFill>
                  <a:schemeClr val="bg1"/>
                </a:solidFill>
                <a:latin typeface="Space Grotesk" panose="020B0604020202020204" charset="0"/>
                <a:cs typeface="Space Grotesk" panose="020B0604020202020204" charset="0"/>
              </a:rPr>
              <a:t>expérience immersive</a:t>
            </a:r>
            <a:r>
              <a:rPr lang="fr-FR" sz="1200" dirty="0">
                <a:solidFill>
                  <a:schemeClr val="bg1"/>
                </a:solidFill>
                <a:latin typeface="Space Grotesk" panose="020B0604020202020204" charset="0"/>
                <a:cs typeface="Space Grotesk" panose="020B0604020202020204" charset="0"/>
              </a:rPr>
              <a:t> et riche en contenu narratif et interactif. </a:t>
            </a:r>
          </a:p>
          <a:p>
            <a:endParaRPr lang="fr-FR" sz="1200" dirty="0">
              <a:solidFill>
                <a:schemeClr val="bg1"/>
              </a:solidFill>
              <a:latin typeface="Space Grotesk" panose="020B0604020202020204" charset="0"/>
              <a:cs typeface="Space Grotesk" panose="020B0604020202020204" charset="0"/>
            </a:endParaRPr>
          </a:p>
          <a:p>
            <a:r>
              <a:rPr lang="fr-FR" sz="1200" b="1" dirty="0">
                <a:solidFill>
                  <a:schemeClr val="bg1"/>
                </a:solidFill>
                <a:latin typeface="Space Grotesk" panose="020B0604020202020204" charset="0"/>
                <a:cs typeface="Space Grotesk" panose="020B0604020202020204" charset="0"/>
              </a:rPr>
              <a:t>Cible prioritaire :</a:t>
            </a:r>
          </a:p>
          <a:p>
            <a:endParaRPr lang="fr-FR" sz="1200" b="1" dirty="0">
              <a:solidFill>
                <a:schemeClr val="bg1"/>
              </a:solidFill>
              <a:latin typeface="Space Grotesk" panose="020B0604020202020204" charset="0"/>
              <a:cs typeface="Space Grotesk" panose="020B0604020202020204" charset="0"/>
            </a:endParaRPr>
          </a:p>
          <a:p>
            <a:pPr marL="171450" indent="-1714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Joueurs âgés de 10 à 35 ans</a:t>
            </a:r>
          </a:p>
          <a:p>
            <a:pPr marL="171450" indent="-1714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Occidentaux (NA &amp; Europe), fans de jeux narratifs et exigeants </a:t>
            </a:r>
          </a:p>
          <a:p>
            <a:pPr marL="171450" indent="-171450">
              <a:buClr>
                <a:schemeClr val="bg1"/>
              </a:buClr>
              <a:buFont typeface="Arial" panose="020B0604020202020204" pitchFamily="34" charset="0"/>
              <a:buChar char="•"/>
            </a:pPr>
            <a:r>
              <a:rPr lang="fr-FR" sz="1200" b="0" i="0" dirty="0">
                <a:solidFill>
                  <a:schemeClr val="bg1"/>
                </a:solidFill>
                <a:effectLst/>
                <a:latin typeface="Space Grotesk" panose="020B0604020202020204" charset="0"/>
                <a:cs typeface="Space Grotesk" panose="020B0604020202020204" charset="0"/>
              </a:rPr>
              <a:t>Asie-Pacifique (détenait la part dominante du marché avec plus de 55 % en 2024 )</a:t>
            </a:r>
            <a:endParaRPr lang="fr-FR" sz="1200" dirty="0">
              <a:solidFill>
                <a:schemeClr val="bg1"/>
              </a:solidFill>
              <a:latin typeface="Space Grotesk" panose="020B0604020202020204" charset="0"/>
              <a:cs typeface="Space Grotesk" panose="020B0604020202020204" charset="0"/>
            </a:endParaRPr>
          </a:p>
          <a:p>
            <a:pPr marL="171450" indent="-171450">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Utilisateurs de PlayStation 5 et futures consoles haut de gamme</a:t>
            </a:r>
          </a:p>
          <a:p>
            <a:pPr marL="171450" indent="-171450">
              <a:buClr>
                <a:schemeClr val="bg1"/>
              </a:buClr>
              <a:buFont typeface="Arial" panose="020B0604020202020204" pitchFamily="34" charset="0"/>
              <a:buChar char="•"/>
            </a:pPr>
            <a:endParaRPr lang="fr-FR" sz="1200" dirty="0">
              <a:solidFill>
                <a:schemeClr val="bg1"/>
              </a:solidFill>
              <a:latin typeface="Space Grotesk" panose="020B0604020202020204" charset="0"/>
              <a:cs typeface="Space Grotesk" panose="020B0604020202020204" charset="0"/>
            </a:endParaRPr>
          </a:p>
          <a:p>
            <a:r>
              <a:rPr lang="fr-FR" sz="1200" b="1" dirty="0">
                <a:solidFill>
                  <a:schemeClr val="bg1"/>
                </a:solidFill>
                <a:latin typeface="Space Grotesk" panose="020B0604020202020204" charset="0"/>
                <a:cs typeface="Space Grotesk" panose="020B0604020202020204" charset="0"/>
              </a:rPr>
              <a:t> Stratégie gagnante :</a:t>
            </a:r>
          </a:p>
          <a:p>
            <a:pPr>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  Lancement multicanal (physique + digital)</a:t>
            </a:r>
          </a:p>
          <a:p>
            <a:pPr>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  Modèle économique hybride : vente initiale + DLCs + microtransactions raisonnables</a:t>
            </a:r>
          </a:p>
          <a:p>
            <a:pPr>
              <a:buClr>
                <a:schemeClr val="bg1"/>
              </a:buClr>
              <a:buFont typeface="Arial" panose="020B0604020202020204" pitchFamily="34" charset="0"/>
              <a:buChar char="•"/>
            </a:pPr>
            <a:r>
              <a:rPr lang="fr-FR" sz="1200" dirty="0">
                <a:solidFill>
                  <a:schemeClr val="bg1"/>
                </a:solidFill>
                <a:latin typeface="Space Grotesk" panose="020B0604020202020204" charset="0"/>
                <a:cs typeface="Space Grotesk" panose="020B0604020202020204" charset="0"/>
              </a:rPr>
              <a:t>  Visibilité maximale via plateformes comme Twitch et partenariats avec influenceurs gaming</a:t>
            </a:r>
          </a:p>
          <a:p>
            <a:endParaRPr lang="fr-FR" sz="1200" dirty="0">
              <a:solidFill>
                <a:schemeClr val="bg1"/>
              </a:solidFill>
              <a:latin typeface="Space Grotesk" panose="020B0604020202020204" charset="0"/>
              <a:cs typeface="Space Grotesk" panose="020B0604020202020204" charset="0"/>
            </a:endParaRPr>
          </a:p>
          <a:p>
            <a:r>
              <a:rPr lang="fr-FR" sz="1200" b="1" dirty="0">
                <a:solidFill>
                  <a:schemeClr val="bg1"/>
                </a:solidFill>
                <a:latin typeface="Space Grotesk" panose="020B0604020202020204" charset="0"/>
                <a:cs typeface="Space Grotesk" panose="020B0604020202020204" charset="0"/>
              </a:rPr>
              <a:t>  Pourquoi ce choix ?</a:t>
            </a:r>
          </a:p>
          <a:p>
            <a:endParaRPr lang="fr-FR" sz="1200" b="1" dirty="0">
              <a:solidFill>
                <a:schemeClr val="bg1"/>
              </a:solidFill>
              <a:latin typeface="Space Grotesk" panose="020B0604020202020204" charset="0"/>
              <a:cs typeface="Space Grotesk" panose="020B0604020202020204" charset="0"/>
            </a:endParaRPr>
          </a:p>
          <a:p>
            <a:r>
              <a:rPr lang="fr-FR" sz="1200" dirty="0">
                <a:solidFill>
                  <a:schemeClr val="bg1"/>
                </a:solidFill>
                <a:latin typeface="Space Grotesk" panose="020B0604020202020204" charset="0"/>
                <a:cs typeface="Space Grotesk" panose="020B0604020202020204" charset="0"/>
              </a:rPr>
              <a:t>      Données marché + préférences joueurs</a:t>
            </a:r>
            <a:br>
              <a:rPr lang="fr-FR" sz="1200" dirty="0">
                <a:solidFill>
                  <a:schemeClr val="bg1"/>
                </a:solidFill>
                <a:latin typeface="Space Grotesk" panose="020B0604020202020204" charset="0"/>
                <a:cs typeface="Space Grotesk" panose="020B0604020202020204" charset="0"/>
              </a:rPr>
            </a:br>
            <a:r>
              <a:rPr lang="fr-FR" sz="1200" dirty="0">
                <a:solidFill>
                  <a:schemeClr val="bg1"/>
                </a:solidFill>
                <a:latin typeface="Space Grotesk" panose="020B0604020202020204" charset="0"/>
                <a:cs typeface="Space Grotesk" panose="020B0604020202020204" charset="0"/>
              </a:rPr>
              <a:t>      Meilleures ventes historiques sur ce genre.</a:t>
            </a:r>
          </a:p>
        </p:txBody>
      </p:sp>
      <p:pic>
        <p:nvPicPr>
          <p:cNvPr id="8" name="Graphique 7" descr="Graphique à barres avec tendance à la hausse avec un remplissage uni">
            <a:extLst>
              <a:ext uri="{FF2B5EF4-FFF2-40B4-BE49-F238E27FC236}">
                <a16:creationId xmlns:a16="http://schemas.microsoft.com/office/drawing/2014/main" id="{5CD4ACB5-F6F6-4F26-B798-89A32D2D10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3578" y="2693978"/>
            <a:ext cx="289986" cy="289986"/>
          </a:xfrm>
          <a:prstGeom prst="rect">
            <a:avLst/>
          </a:prstGeom>
        </p:spPr>
      </p:pic>
      <p:pic>
        <p:nvPicPr>
          <p:cNvPr id="11" name="Graphique 10" descr="Réunion avec un remplissage uni">
            <a:extLst>
              <a:ext uri="{FF2B5EF4-FFF2-40B4-BE49-F238E27FC236}">
                <a16:creationId xmlns:a16="http://schemas.microsoft.com/office/drawing/2014/main" id="{9F4D6592-4214-4F00-8F75-0EAA565703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213672" y="1552624"/>
            <a:ext cx="289986" cy="338543"/>
          </a:xfrm>
          <a:prstGeom prst="rect">
            <a:avLst/>
          </a:prstGeom>
        </p:spPr>
      </p:pic>
      <p:pic>
        <p:nvPicPr>
          <p:cNvPr id="13" name="Graphique 12" descr="Fusée avec un remplissage uni">
            <a:extLst>
              <a:ext uri="{FF2B5EF4-FFF2-40B4-BE49-F238E27FC236}">
                <a16:creationId xmlns:a16="http://schemas.microsoft.com/office/drawing/2014/main" id="{62DBE05A-6379-4ADC-811C-BDFBB3FC6C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5221" y="666275"/>
            <a:ext cx="365952" cy="365952"/>
          </a:xfrm>
          <a:prstGeom prst="rect">
            <a:avLst/>
          </a:prstGeom>
        </p:spPr>
      </p:pic>
      <p:pic>
        <p:nvPicPr>
          <p:cNvPr id="15" name="Graphique 14" descr="Mille avec un remplissage uni">
            <a:extLst>
              <a:ext uri="{FF2B5EF4-FFF2-40B4-BE49-F238E27FC236}">
                <a16:creationId xmlns:a16="http://schemas.microsoft.com/office/drawing/2014/main" id="{B88AF487-678A-40E1-B814-D90599FA38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8759" y="212322"/>
            <a:ext cx="439812" cy="439812"/>
          </a:xfrm>
          <a:prstGeom prst="rect">
            <a:avLst/>
          </a:prstGeom>
        </p:spPr>
      </p:pic>
      <p:pic>
        <p:nvPicPr>
          <p:cNvPr id="19" name="Graphique 18" descr="Tête avec engrenages avec un remplissage uni">
            <a:extLst>
              <a:ext uri="{FF2B5EF4-FFF2-40B4-BE49-F238E27FC236}">
                <a16:creationId xmlns:a16="http://schemas.microsoft.com/office/drawing/2014/main" id="{D2396B3B-92E1-429B-896D-4CD3FCCFF8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6679" y="3768451"/>
            <a:ext cx="338544" cy="338544"/>
          </a:xfrm>
          <a:prstGeom prst="rect">
            <a:avLst/>
          </a:prstGeom>
        </p:spPr>
      </p:pic>
      <p:pic>
        <p:nvPicPr>
          <p:cNvPr id="21" name="Graphique 20" descr="Coche avec un remplissage uni">
            <a:extLst>
              <a:ext uri="{FF2B5EF4-FFF2-40B4-BE49-F238E27FC236}">
                <a16:creationId xmlns:a16="http://schemas.microsoft.com/office/drawing/2014/main" id="{F37A7B91-53BF-4508-8E0C-DF5E100D2BB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05655" y="4238944"/>
            <a:ext cx="159001" cy="159001"/>
          </a:xfrm>
          <a:prstGeom prst="rect">
            <a:avLst/>
          </a:prstGeom>
        </p:spPr>
      </p:pic>
      <p:pic>
        <p:nvPicPr>
          <p:cNvPr id="22" name="Image 21">
            <a:extLst>
              <a:ext uri="{FF2B5EF4-FFF2-40B4-BE49-F238E27FC236}">
                <a16:creationId xmlns:a16="http://schemas.microsoft.com/office/drawing/2014/main" id="{0527360E-6D33-406E-87BC-2A9312A2121C}"/>
              </a:ext>
            </a:extLst>
          </p:cNvPr>
          <p:cNvPicPr>
            <a:picLocks noChangeAspect="1"/>
          </p:cNvPicPr>
          <p:nvPr/>
        </p:nvPicPr>
        <p:blipFill>
          <a:blip r:embed="rId17"/>
          <a:stretch>
            <a:fillRect/>
          </a:stretch>
        </p:blipFill>
        <p:spPr>
          <a:xfrm>
            <a:off x="1605655" y="4424922"/>
            <a:ext cx="158510" cy="158510"/>
          </a:xfrm>
          <a:prstGeom prst="rect">
            <a:avLst/>
          </a:prstGeom>
        </p:spPr>
      </p:pic>
    </p:spTree>
    <p:extLst>
      <p:ext uri="{BB962C8B-B14F-4D97-AF65-F5344CB8AC3E}">
        <p14:creationId xmlns:p14="http://schemas.microsoft.com/office/powerpoint/2010/main" val="90476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438308" y="246407"/>
            <a:ext cx="8270149"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ts val="3300"/>
              <a:buNone/>
            </a:pPr>
            <a:r>
              <a:rPr lang="fr-FR" b="1" dirty="0"/>
              <a:t>Projection des ventes en 2030</a:t>
            </a:r>
            <a:endParaRPr b="1" dirty="0"/>
          </a:p>
        </p:txBody>
      </p:sp>
      <p:pic>
        <p:nvPicPr>
          <p:cNvPr id="7" name="Image 6">
            <a:extLst>
              <a:ext uri="{FF2B5EF4-FFF2-40B4-BE49-F238E27FC236}">
                <a16:creationId xmlns:a16="http://schemas.microsoft.com/office/drawing/2014/main" id="{66BABE07-63EC-4C38-BBF3-BAE1F46D05A0}"/>
              </a:ext>
            </a:extLst>
          </p:cNvPr>
          <p:cNvPicPr>
            <a:picLocks noChangeAspect="1"/>
          </p:cNvPicPr>
          <p:nvPr/>
        </p:nvPicPr>
        <p:blipFill>
          <a:blip r:embed="rId3"/>
          <a:stretch>
            <a:fillRect/>
          </a:stretch>
        </p:blipFill>
        <p:spPr>
          <a:xfrm>
            <a:off x="0" y="0"/>
            <a:ext cx="1705158" cy="758906"/>
          </a:xfrm>
          <a:prstGeom prst="rect">
            <a:avLst/>
          </a:prstGeom>
        </p:spPr>
      </p:pic>
      <p:pic>
        <p:nvPicPr>
          <p:cNvPr id="5" name="Image 4">
            <a:extLst>
              <a:ext uri="{FF2B5EF4-FFF2-40B4-BE49-F238E27FC236}">
                <a16:creationId xmlns:a16="http://schemas.microsoft.com/office/drawing/2014/main" id="{DA9F7B02-8ACF-4924-A8D8-972DB713F3D8}"/>
              </a:ext>
            </a:extLst>
          </p:cNvPr>
          <p:cNvPicPr>
            <a:picLocks noChangeAspect="1"/>
          </p:cNvPicPr>
          <p:nvPr/>
        </p:nvPicPr>
        <p:blipFill>
          <a:blip r:embed="rId4"/>
          <a:stretch>
            <a:fillRect/>
          </a:stretch>
        </p:blipFill>
        <p:spPr>
          <a:xfrm>
            <a:off x="438309" y="1978941"/>
            <a:ext cx="4434880" cy="2696024"/>
          </a:xfrm>
          <a:prstGeom prst="rect">
            <a:avLst/>
          </a:prstGeom>
        </p:spPr>
      </p:pic>
      <p:pic>
        <p:nvPicPr>
          <p:cNvPr id="8" name="Image 7">
            <a:extLst>
              <a:ext uri="{FF2B5EF4-FFF2-40B4-BE49-F238E27FC236}">
                <a16:creationId xmlns:a16="http://schemas.microsoft.com/office/drawing/2014/main" id="{FC3D4631-7C45-48EF-8EB0-1BB33D5C84AC}"/>
              </a:ext>
            </a:extLst>
          </p:cNvPr>
          <p:cNvPicPr>
            <a:picLocks noChangeAspect="1"/>
          </p:cNvPicPr>
          <p:nvPr/>
        </p:nvPicPr>
        <p:blipFill>
          <a:blip r:embed="rId5"/>
          <a:stretch>
            <a:fillRect/>
          </a:stretch>
        </p:blipFill>
        <p:spPr>
          <a:xfrm>
            <a:off x="4918531" y="1978941"/>
            <a:ext cx="3789927" cy="2696024"/>
          </a:xfrm>
          <a:prstGeom prst="rect">
            <a:avLst/>
          </a:prstGeom>
        </p:spPr>
      </p:pic>
      <p:pic>
        <p:nvPicPr>
          <p:cNvPr id="11" name="Image 10">
            <a:extLst>
              <a:ext uri="{FF2B5EF4-FFF2-40B4-BE49-F238E27FC236}">
                <a16:creationId xmlns:a16="http://schemas.microsoft.com/office/drawing/2014/main" id="{3BD95121-C34D-4D11-B086-E4EFF8F1B52E}"/>
              </a:ext>
            </a:extLst>
          </p:cNvPr>
          <p:cNvPicPr>
            <a:picLocks noChangeAspect="1"/>
          </p:cNvPicPr>
          <p:nvPr/>
        </p:nvPicPr>
        <p:blipFill>
          <a:blip r:embed="rId6"/>
          <a:stretch>
            <a:fillRect/>
          </a:stretch>
        </p:blipFill>
        <p:spPr>
          <a:xfrm>
            <a:off x="8101131" y="4028078"/>
            <a:ext cx="1235571" cy="1235571"/>
          </a:xfrm>
          <a:prstGeom prst="rect">
            <a:avLst/>
          </a:prstGeom>
        </p:spPr>
      </p:pic>
      <p:sp>
        <p:nvSpPr>
          <p:cNvPr id="15" name="Rectangle 5">
            <a:extLst>
              <a:ext uri="{FF2B5EF4-FFF2-40B4-BE49-F238E27FC236}">
                <a16:creationId xmlns:a16="http://schemas.microsoft.com/office/drawing/2014/main" id="{48A5FEE4-13D4-40A5-BB36-F2F282C83F2C}"/>
              </a:ext>
            </a:extLst>
          </p:cNvPr>
          <p:cNvSpPr>
            <a:spLocks noChangeArrowheads="1"/>
          </p:cNvSpPr>
          <p:nvPr/>
        </p:nvSpPr>
        <p:spPr bwMode="auto">
          <a:xfrm>
            <a:off x="438308" y="1056966"/>
            <a:ext cx="8270149"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b="1" i="0" u="none" strike="noStrike" cap="none" normalizeH="0" baseline="0" dirty="0">
              <a:ln>
                <a:noFill/>
              </a:ln>
              <a:solidFill>
                <a:schemeClr val="tx1"/>
              </a:solidFill>
              <a:effectLst/>
              <a:latin typeface="Space Grotesk" panose="020B0604020202020204" charset="0"/>
              <a:cs typeface="Space Grotesk" panose="020B060402020202020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pace Grotesk" panose="020B0604020202020204" charset="0"/>
                <a:cs typeface="Space Grotesk" panose="020B0604020202020204" charset="0"/>
              </a:rPr>
              <a:t>Nombre total de jeux vendus en 2030 (prédiction) : 116902830 </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pace Grotesk" panose="020B0604020202020204" charset="0"/>
                <a:cs typeface="Space Grotesk" panose="020B0604020202020204" charset="0"/>
              </a:rPr>
              <a:t>et environ 400000 de genre Action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pace Grotesk" panose="020B0604020202020204" charset="0"/>
              <a:cs typeface="Space Grotesk" panose="020B0604020202020204" charset="0"/>
            </a:endParaRPr>
          </a:p>
        </p:txBody>
      </p:sp>
    </p:spTree>
    <p:extLst>
      <p:ext uri="{BB962C8B-B14F-4D97-AF65-F5344CB8AC3E}">
        <p14:creationId xmlns:p14="http://schemas.microsoft.com/office/powerpoint/2010/main" val="360704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pic>
        <p:nvPicPr>
          <p:cNvPr id="4" name="Image 3">
            <a:extLst>
              <a:ext uri="{FF2B5EF4-FFF2-40B4-BE49-F238E27FC236}">
                <a16:creationId xmlns:a16="http://schemas.microsoft.com/office/drawing/2014/main" id="{20956550-4212-4A20-86E1-032E737A25F7}"/>
              </a:ext>
            </a:extLst>
          </p:cNvPr>
          <p:cNvPicPr>
            <a:picLocks noChangeAspect="1"/>
          </p:cNvPicPr>
          <p:nvPr/>
        </p:nvPicPr>
        <p:blipFill>
          <a:blip r:embed="rId3"/>
          <a:stretch>
            <a:fillRect/>
          </a:stretch>
        </p:blipFill>
        <p:spPr>
          <a:xfrm>
            <a:off x="7853857" y="3816297"/>
            <a:ext cx="1420092" cy="1420092"/>
          </a:xfrm>
          <a:prstGeom prst="rect">
            <a:avLst/>
          </a:prstGeom>
        </p:spPr>
      </p:pic>
      <p:pic>
        <p:nvPicPr>
          <p:cNvPr id="7" name="Image 6">
            <a:extLst>
              <a:ext uri="{FF2B5EF4-FFF2-40B4-BE49-F238E27FC236}">
                <a16:creationId xmlns:a16="http://schemas.microsoft.com/office/drawing/2014/main" id="{B9819A21-6E5E-407E-9C62-738E0EBC535D}"/>
              </a:ext>
            </a:extLst>
          </p:cNvPr>
          <p:cNvPicPr>
            <a:picLocks noChangeAspect="1"/>
          </p:cNvPicPr>
          <p:nvPr/>
        </p:nvPicPr>
        <p:blipFill>
          <a:blip r:embed="rId4"/>
          <a:stretch>
            <a:fillRect/>
          </a:stretch>
        </p:blipFill>
        <p:spPr>
          <a:xfrm>
            <a:off x="0" y="0"/>
            <a:ext cx="1602089" cy="615832"/>
          </a:xfrm>
          <a:prstGeom prst="rect">
            <a:avLst/>
          </a:prstGeom>
        </p:spPr>
      </p:pic>
      <p:sp>
        <p:nvSpPr>
          <p:cNvPr id="2" name="Organigramme : Terminateur 1">
            <a:extLst>
              <a:ext uri="{FF2B5EF4-FFF2-40B4-BE49-F238E27FC236}">
                <a16:creationId xmlns:a16="http://schemas.microsoft.com/office/drawing/2014/main" id="{D9B6023E-0009-48D2-BE62-DD129E77DBA5}"/>
              </a:ext>
            </a:extLst>
          </p:cNvPr>
          <p:cNvSpPr/>
          <p:nvPr/>
        </p:nvSpPr>
        <p:spPr>
          <a:xfrm>
            <a:off x="891729" y="1231795"/>
            <a:ext cx="7277415" cy="2456033"/>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marL="0" lvl="0" indent="0" algn="ctr" rtl="0">
              <a:lnSpc>
                <a:spcPct val="100000"/>
              </a:lnSpc>
              <a:spcBef>
                <a:spcPts val="0"/>
              </a:spcBef>
              <a:spcAft>
                <a:spcPts val="0"/>
              </a:spcAft>
              <a:buSzPts val="2500"/>
              <a:buNone/>
            </a:pPr>
            <a:r>
              <a:rPr lang="fr-FR" sz="1600" dirty="0">
                <a:solidFill>
                  <a:schemeClr val="tx1"/>
                </a:solidFill>
                <a:latin typeface="Space Grotesk" panose="020B0604020202020204" charset="0"/>
                <a:cs typeface="Space Grotesk" panose="020B0604020202020204" charset="0"/>
              </a:rPr>
              <a:t> </a:t>
            </a:r>
            <a:r>
              <a:rPr lang="fr-FR" sz="2400" dirty="0">
                <a:solidFill>
                  <a:schemeClr val="tx1"/>
                </a:solidFill>
                <a:latin typeface="Space Grotesk" panose="020B0604020202020204" charset="0"/>
                <a:cs typeface="Space Grotesk" panose="020B0604020202020204" charset="0"/>
              </a:rPr>
              <a:t>Le succès n'est pas la clé du bonheur. </a:t>
            </a:r>
          </a:p>
          <a:p>
            <a:pPr marL="0" lvl="0" indent="0" algn="ctr" rtl="0">
              <a:lnSpc>
                <a:spcPct val="100000"/>
              </a:lnSpc>
              <a:spcBef>
                <a:spcPts val="0"/>
              </a:spcBef>
              <a:spcAft>
                <a:spcPts val="0"/>
              </a:spcAft>
              <a:buSzPts val="2500"/>
              <a:buNone/>
            </a:pPr>
            <a:r>
              <a:rPr lang="fr-FR" sz="2400" dirty="0">
                <a:solidFill>
                  <a:schemeClr val="tx1"/>
                </a:solidFill>
                <a:latin typeface="Space Grotesk" panose="020B0604020202020204" charset="0"/>
                <a:cs typeface="Space Grotesk" panose="020B0604020202020204" charset="0"/>
              </a:rPr>
              <a:t> Le bonheur est la clé du succès. </a:t>
            </a:r>
          </a:p>
          <a:p>
            <a:pPr marL="0" lvl="0" indent="0" algn="ctr" rtl="0">
              <a:lnSpc>
                <a:spcPct val="100000"/>
              </a:lnSpc>
              <a:spcBef>
                <a:spcPts val="0"/>
              </a:spcBef>
              <a:spcAft>
                <a:spcPts val="0"/>
              </a:spcAft>
              <a:buSzPts val="2500"/>
              <a:buNone/>
            </a:pPr>
            <a:r>
              <a:rPr lang="fr-FR" sz="2400" dirty="0">
                <a:solidFill>
                  <a:schemeClr val="tx1"/>
                </a:solidFill>
                <a:latin typeface="Space Grotesk" panose="020B0604020202020204" charset="0"/>
                <a:cs typeface="Space Grotesk" panose="020B0604020202020204" charset="0"/>
              </a:rPr>
              <a:t> Si vous aimez ce que vous faites, vous réussirez. </a:t>
            </a:r>
            <a:r>
              <a:rPr lang="fr-FR" sz="2400" b="1" dirty="0">
                <a:solidFill>
                  <a:schemeClr val="tx1"/>
                </a:solidFill>
                <a:latin typeface="Space Grotesk" panose="020B0604020202020204" charset="0"/>
                <a:cs typeface="Space Grotesk" panose="020B0604020202020204" charset="0"/>
              </a:rPr>
              <a:t>Albert Schweitzer</a:t>
            </a:r>
            <a:endParaRPr lang="fr-FR" sz="2400" dirty="0">
              <a:solidFill>
                <a:schemeClr val="tx1"/>
              </a:solidFill>
              <a:latin typeface="Space Grotesk" panose="020B0604020202020204" charset="0"/>
              <a:cs typeface="Space Grotesk"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6"/>
          <p:cNvSpPr txBox="1">
            <a:spLocks noGrp="1"/>
          </p:cNvSpPr>
          <p:nvPr>
            <p:ph type="title"/>
          </p:nvPr>
        </p:nvSpPr>
        <p:spPr>
          <a:xfrm>
            <a:off x="957371" y="-21147"/>
            <a:ext cx="7229257"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sz="2800" b="1" dirty="0"/>
              <a:t>Analyse de corrélation</a:t>
            </a:r>
            <a:endParaRPr sz="2800" b="1" dirty="0"/>
          </a:p>
        </p:txBody>
      </p:sp>
      <p:pic>
        <p:nvPicPr>
          <p:cNvPr id="4" name="Image 3">
            <a:extLst>
              <a:ext uri="{FF2B5EF4-FFF2-40B4-BE49-F238E27FC236}">
                <a16:creationId xmlns:a16="http://schemas.microsoft.com/office/drawing/2014/main" id="{9E65BE2A-5E79-4863-A452-0F94D7BC35CF}"/>
              </a:ext>
            </a:extLst>
          </p:cNvPr>
          <p:cNvPicPr>
            <a:picLocks noChangeAspect="1"/>
          </p:cNvPicPr>
          <p:nvPr/>
        </p:nvPicPr>
        <p:blipFill>
          <a:blip r:embed="rId3"/>
          <a:stretch>
            <a:fillRect/>
          </a:stretch>
        </p:blipFill>
        <p:spPr>
          <a:xfrm>
            <a:off x="8088789" y="3954195"/>
            <a:ext cx="1189305" cy="1189305"/>
          </a:xfrm>
          <a:prstGeom prst="rect">
            <a:avLst/>
          </a:prstGeom>
        </p:spPr>
      </p:pic>
      <p:pic>
        <p:nvPicPr>
          <p:cNvPr id="7" name="Image 6">
            <a:extLst>
              <a:ext uri="{FF2B5EF4-FFF2-40B4-BE49-F238E27FC236}">
                <a16:creationId xmlns:a16="http://schemas.microsoft.com/office/drawing/2014/main" id="{66BABE07-63EC-4C38-BBF3-BAE1F46D05A0}"/>
              </a:ext>
            </a:extLst>
          </p:cNvPr>
          <p:cNvPicPr>
            <a:picLocks noChangeAspect="1"/>
          </p:cNvPicPr>
          <p:nvPr/>
        </p:nvPicPr>
        <p:blipFill>
          <a:blip r:embed="rId4"/>
          <a:stretch>
            <a:fillRect/>
          </a:stretch>
        </p:blipFill>
        <p:spPr>
          <a:xfrm>
            <a:off x="-51934" y="-41495"/>
            <a:ext cx="1569132" cy="698366"/>
          </a:xfrm>
          <a:prstGeom prst="rect">
            <a:avLst/>
          </a:prstGeom>
        </p:spPr>
      </p:pic>
      <p:sp>
        <p:nvSpPr>
          <p:cNvPr id="23" name="ZoneTexte 22">
            <a:extLst>
              <a:ext uri="{FF2B5EF4-FFF2-40B4-BE49-F238E27FC236}">
                <a16:creationId xmlns:a16="http://schemas.microsoft.com/office/drawing/2014/main" id="{117E1645-0708-4AC5-8F35-83B0FC922294}"/>
              </a:ext>
            </a:extLst>
          </p:cNvPr>
          <p:cNvSpPr txBox="1"/>
          <p:nvPr/>
        </p:nvSpPr>
        <p:spPr>
          <a:xfrm>
            <a:off x="5771850" y="571900"/>
            <a:ext cx="2414778" cy="44012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Clr>
                <a:schemeClr val="bg1"/>
              </a:buClr>
              <a:buFont typeface="Courier New" panose="02070309020205020404" pitchFamily="49" charset="0"/>
              <a:buChar char="o"/>
            </a:pPr>
            <a:r>
              <a:rPr lang="fr-FR" dirty="0">
                <a:latin typeface="Space Grotesk" panose="020B0604020202020204" charset="0"/>
                <a:cs typeface="Space Grotesk" panose="020B0604020202020204" charset="0"/>
              </a:rPr>
              <a:t>Corrélation élevée entre les ventes régionales et les ventes totales.</a:t>
            </a:r>
          </a:p>
          <a:p>
            <a:pPr marL="285750" indent="-285750">
              <a:buClr>
                <a:schemeClr val="bg1"/>
              </a:buClr>
              <a:buFont typeface="Courier New" panose="02070309020205020404" pitchFamily="49" charset="0"/>
              <a:buChar char="o"/>
            </a:pPr>
            <a:endParaRPr lang="fr-FR" dirty="0">
              <a:latin typeface="Space Grotesk" panose="020B0604020202020204" charset="0"/>
              <a:cs typeface="Space Grotesk" panose="020B0604020202020204" charset="0"/>
            </a:endParaRPr>
          </a:p>
          <a:p>
            <a:pPr marL="285750" indent="-285750">
              <a:buClr>
                <a:schemeClr val="bg1"/>
              </a:buClr>
              <a:buFont typeface="Courier New" panose="02070309020205020404" pitchFamily="49" charset="0"/>
              <a:buChar char="o"/>
            </a:pPr>
            <a:r>
              <a:rPr lang="fr-FR" dirty="0">
                <a:latin typeface="Space Grotesk" panose="020B0604020202020204" charset="0"/>
                <a:cs typeface="Space Grotesk" panose="020B0604020202020204" charset="0"/>
              </a:rPr>
              <a:t>Faibles corrélations entre genres.</a:t>
            </a:r>
          </a:p>
          <a:p>
            <a:pPr>
              <a:buClr>
                <a:schemeClr val="bg1"/>
              </a:buClr>
            </a:pPr>
            <a:endParaRPr lang="fr-FR" dirty="0">
              <a:latin typeface="Space Grotesk" panose="020B0604020202020204" charset="0"/>
              <a:cs typeface="Space Grotesk" panose="020B0604020202020204" charset="0"/>
            </a:endParaRPr>
          </a:p>
          <a:p>
            <a:pPr marL="285750" indent="-285750">
              <a:buClr>
                <a:schemeClr val="bg1"/>
              </a:buClr>
              <a:buFont typeface="Courier New" panose="02070309020205020404" pitchFamily="49" charset="0"/>
              <a:buChar char="o"/>
            </a:pPr>
            <a:r>
              <a:rPr lang="fr-FR" dirty="0">
                <a:latin typeface="Space Grotesk" panose="020B0604020202020204" charset="0"/>
                <a:cs typeface="Space Grotesk" panose="020B0604020202020204" charset="0"/>
              </a:rPr>
              <a:t>Constructeurs (Microsoft, Nintendo, Sony) présentent également de faibles corrélations.</a:t>
            </a:r>
          </a:p>
          <a:p>
            <a:pPr marL="285750" indent="-285750">
              <a:buClr>
                <a:schemeClr val="bg1"/>
              </a:buClr>
              <a:buFont typeface="Courier New" panose="02070309020205020404" pitchFamily="49" charset="0"/>
              <a:buChar char="o"/>
            </a:pPr>
            <a:endParaRPr lang="fr-FR" dirty="0">
              <a:latin typeface="Space Grotesk" panose="020B0604020202020204" charset="0"/>
              <a:cs typeface="Space Grotesk" panose="020B0604020202020204" charset="0"/>
            </a:endParaRPr>
          </a:p>
          <a:p>
            <a:pPr marL="285750" indent="-285750">
              <a:buClr>
                <a:schemeClr val="bg1"/>
              </a:buClr>
              <a:buFont typeface="Courier New" panose="02070309020205020404" pitchFamily="49" charset="0"/>
              <a:buChar char="o"/>
            </a:pPr>
            <a:r>
              <a:rPr lang="fr-FR" b="1" dirty="0">
                <a:latin typeface="Space Grotesk" panose="020B0604020202020204" charset="0"/>
                <a:cs typeface="Space Grotesk" panose="020B0604020202020204" charset="0"/>
              </a:rPr>
              <a:t>Les genres et les constructeurs</a:t>
            </a:r>
            <a:r>
              <a:rPr lang="fr-FR" dirty="0">
                <a:latin typeface="Space Grotesk" panose="020B0604020202020204" charset="0"/>
                <a:cs typeface="Space Grotesk" panose="020B0604020202020204" charset="0"/>
              </a:rPr>
              <a:t> ont peu d’influence linéaire visible sur les ventes (corrélations faibles</a:t>
            </a:r>
            <a:r>
              <a:rPr lang="fr-FR" dirty="0"/>
              <a:t>)</a:t>
            </a:r>
          </a:p>
        </p:txBody>
      </p:sp>
      <p:pic>
        <p:nvPicPr>
          <p:cNvPr id="11" name="Image 10">
            <a:extLst>
              <a:ext uri="{FF2B5EF4-FFF2-40B4-BE49-F238E27FC236}">
                <a16:creationId xmlns:a16="http://schemas.microsoft.com/office/drawing/2014/main" id="{5978D02E-01B3-44CC-A010-6AB4379C02F0}"/>
              </a:ext>
            </a:extLst>
          </p:cNvPr>
          <p:cNvPicPr>
            <a:picLocks noChangeAspect="1"/>
          </p:cNvPicPr>
          <p:nvPr/>
        </p:nvPicPr>
        <p:blipFill>
          <a:blip r:embed="rId5"/>
          <a:stretch>
            <a:fillRect/>
          </a:stretch>
        </p:blipFill>
        <p:spPr>
          <a:xfrm>
            <a:off x="861135" y="571900"/>
            <a:ext cx="4836996" cy="4392251"/>
          </a:xfrm>
          <a:prstGeom prst="rect">
            <a:avLst/>
          </a:prstGeom>
        </p:spPr>
      </p:pic>
    </p:spTree>
    <p:extLst>
      <p:ext uri="{BB962C8B-B14F-4D97-AF65-F5344CB8AC3E}">
        <p14:creationId xmlns:p14="http://schemas.microsoft.com/office/powerpoint/2010/main" val="380390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7"/>
          <p:cNvSpPr txBox="1">
            <a:spLocks noGrp="1"/>
          </p:cNvSpPr>
          <p:nvPr>
            <p:ph type="title" idx="8"/>
          </p:nvPr>
        </p:nvSpPr>
        <p:spPr>
          <a:xfrm>
            <a:off x="1649119" y="62144"/>
            <a:ext cx="7118718" cy="4836496"/>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fr-FR" sz="2400" b="1" dirty="0"/>
              <a:t>Références et sources utilisées :</a:t>
            </a:r>
            <a:br>
              <a:rPr lang="en" sz="2800" dirty="0"/>
            </a:br>
            <a:r>
              <a:rPr lang="en" sz="1000" dirty="0"/>
              <a:t>Slide 03  </a:t>
            </a:r>
            <a:r>
              <a:rPr lang="en" sz="1000" dirty="0">
                <a:solidFill>
                  <a:schemeClr val="bg1"/>
                </a:solidFill>
              </a:rPr>
              <a:t>: </a:t>
            </a:r>
            <a:r>
              <a:rPr lang="fr-FR" sz="1000" dirty="0">
                <a:solidFill>
                  <a:schemeClr val="bg1"/>
                </a:solidFill>
                <a:hlinkClick r:id="rId3">
                  <a:extLst>
                    <a:ext uri="{A12FA001-AC4F-418D-AE19-62706E023703}">
                      <ahyp:hlinkClr xmlns:ahyp="http://schemas.microsoft.com/office/drawing/2018/hyperlinkcolor" val="tx"/>
                    </a:ext>
                  </a:extLst>
                </a:hlinkClick>
              </a:rPr>
              <a:t>Le bonheur existe</a:t>
            </a:r>
            <a:br>
              <a:rPr lang="fr-FR" sz="1000" dirty="0">
                <a:solidFill>
                  <a:schemeClr val="bg1"/>
                </a:solidFill>
              </a:rPr>
            </a:br>
            <a:r>
              <a:rPr lang="fr-FR" sz="1000" dirty="0">
                <a:solidFill>
                  <a:schemeClr val="bg1"/>
                </a:solidFill>
              </a:rPr>
              <a:t>Slide 07  : </a:t>
            </a:r>
            <a:r>
              <a:rPr lang="fr-FR" sz="1000" i="0" dirty="0">
                <a:solidFill>
                  <a:schemeClr val="bg1"/>
                </a:solidFill>
                <a:effectLst/>
                <a:latin typeface="Space Grotesk" panose="020B0604020202020204" charset="0"/>
                <a:cs typeface="Space Grotesk" panose="020B0604020202020204" charset="0"/>
                <a:hlinkClick r:id="rId4">
                  <a:extLst>
                    <a:ext uri="{A12FA001-AC4F-418D-AE19-62706E023703}">
                      <ahyp:hlinkClr xmlns:ahyp="http://schemas.microsoft.com/office/drawing/2018/hyperlinkcolor" val="tx"/>
                    </a:ext>
                  </a:extLst>
                </a:hlinkClick>
              </a:rPr>
              <a:t>L'essentiel sur les jeux AAA</a:t>
            </a:r>
            <a:br>
              <a:rPr lang="fr-FR" sz="100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08  : </a:t>
            </a:r>
            <a:r>
              <a:rPr lang="fr-FR" sz="1000" i="0" dirty="0">
                <a:solidFill>
                  <a:schemeClr val="bg1"/>
                </a:solidFill>
                <a:effectLst/>
                <a:latin typeface="Space Grotesk" panose="020B0604020202020204" charset="0"/>
                <a:cs typeface="Space Grotesk" panose="020B0604020202020204" charset="0"/>
                <a:hlinkClick r:id="rId5">
                  <a:extLst>
                    <a:ext uri="{A12FA001-AC4F-418D-AE19-62706E023703}">
                      <ahyp:hlinkClr xmlns:ahyp="http://schemas.microsoft.com/office/drawing/2018/hyperlinkcolor" val="tx"/>
                    </a:ext>
                  </a:extLst>
                </a:hlinkClick>
              </a:rPr>
              <a:t>Classification et signalétique des jeux vidéos</a:t>
            </a:r>
            <a:br>
              <a:rPr lang="fr-FR" sz="100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08  : </a:t>
            </a:r>
            <a:r>
              <a:rPr lang="fr-FR" sz="1000" dirty="0">
                <a:solidFill>
                  <a:schemeClr val="bg1"/>
                </a:solidFill>
                <a:latin typeface="Space Grotesk" panose="020B0604020202020204" charset="0"/>
                <a:cs typeface="Space Grotesk" panose="020B0604020202020204" charset="0"/>
                <a:hlinkClick r:id="rId6">
                  <a:extLst>
                    <a:ext uri="{A12FA001-AC4F-418D-AE19-62706E023703}">
                      <ahyp:hlinkClr xmlns:ahyp="http://schemas.microsoft.com/office/drawing/2018/hyperlinkcolor" val="tx"/>
                    </a:ext>
                  </a:extLst>
                </a:hlinkClick>
              </a:rPr>
              <a:t>R</a:t>
            </a:r>
            <a:r>
              <a:rPr lang="fr-FR" sz="1000" i="0" dirty="0">
                <a:solidFill>
                  <a:schemeClr val="bg1"/>
                </a:solidFill>
                <a:effectLst/>
                <a:latin typeface="Space Grotesk" panose="020B0604020202020204" charset="0"/>
                <a:cs typeface="Space Grotesk" panose="020B0604020202020204" charset="0"/>
                <a:hlinkClick r:id="rId6">
                  <a:extLst>
                    <a:ext uri="{A12FA001-AC4F-418D-AE19-62706E023703}">
                      <ahyp:hlinkClr xmlns:ahyp="http://schemas.microsoft.com/office/drawing/2018/hyperlinkcolor" val="tx"/>
                    </a:ext>
                  </a:extLst>
                </a:hlinkClick>
              </a:rPr>
              <a:t>églementation spéciale du jeu vidéo en France</a:t>
            </a:r>
            <a:br>
              <a:rPr lang="fr-FR" sz="100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08  :</a:t>
            </a:r>
            <a:r>
              <a:rPr lang="fr-FR" sz="1000" i="0" dirty="0">
                <a:solidFill>
                  <a:srgbClr val="0097A7"/>
                </a:solidFill>
                <a:effectLst/>
                <a:latin typeface="Space Grotesk" panose="020B0604020202020204" charset="0"/>
                <a:cs typeface="Space Grotesk" panose="020B0604020202020204" charset="0"/>
              </a:rPr>
              <a:t> </a:t>
            </a:r>
            <a:r>
              <a:rPr lang="fr-FR" sz="1000" dirty="0">
                <a:solidFill>
                  <a:schemeClr val="bg1"/>
                </a:solidFill>
                <a:hlinkClick r:id="rId7">
                  <a:extLst>
                    <a:ext uri="{A12FA001-AC4F-418D-AE19-62706E023703}">
                      <ahyp:hlinkClr xmlns:ahyp="http://schemas.microsoft.com/office/drawing/2018/hyperlinkcolor" val="tx"/>
                    </a:ext>
                  </a:extLst>
                </a:hlinkClick>
              </a:rPr>
              <a:t>Quels leviers pour réduire l'empreinte environnementale du jeu vidéo ?</a:t>
            </a:r>
            <a:br>
              <a:rPr lang="fr-FR" sz="1000" dirty="0">
                <a:solidFill>
                  <a:schemeClr val="bg1"/>
                </a:solidFill>
                <a:hlinkClick r:id="rId7">
                  <a:extLst>
                    <a:ext uri="{A12FA001-AC4F-418D-AE19-62706E023703}">
                      <ahyp:hlinkClr xmlns:ahyp="http://schemas.microsoft.com/office/drawing/2018/hyperlinkcolor" val="tx"/>
                    </a:ext>
                  </a:extLst>
                </a:hlinkClick>
              </a:rPr>
            </a:br>
            <a:r>
              <a:rPr lang="fr-FR" sz="1000" dirty="0">
                <a:solidFill>
                  <a:schemeClr val="bg1"/>
                </a:solidFill>
              </a:rPr>
              <a:t>Slide 08  : </a:t>
            </a:r>
            <a:r>
              <a:rPr lang="fr-FR" sz="1000" i="0" dirty="0">
                <a:solidFill>
                  <a:schemeClr val="bg1"/>
                </a:solidFill>
                <a:effectLst/>
                <a:latin typeface="Space Grotesk" panose="020B0604020202020204" charset="0"/>
                <a:cs typeface="Space Grotesk" panose="020B0604020202020204" charset="0"/>
                <a:hlinkClick r:id="rId8">
                  <a:extLst>
                    <a:ext uri="{A12FA001-AC4F-418D-AE19-62706E023703}">
                      <ahyp:hlinkClr xmlns:ahyp="http://schemas.microsoft.com/office/drawing/2018/hyperlinkcolor" val="tx"/>
                    </a:ext>
                  </a:extLst>
                </a:hlinkClick>
              </a:rPr>
              <a:t>La réglementation des pratiques publicitaires dans les jeux vidéo</a:t>
            </a:r>
            <a:br>
              <a:rPr lang="en" sz="1000" dirty="0">
                <a:solidFill>
                  <a:srgbClr val="0097A7"/>
                </a:solidFill>
                <a:hlinkClick r:id="rId7">
                  <a:extLst>
                    <a:ext uri="{A12FA001-AC4F-418D-AE19-62706E023703}">
                      <ahyp:hlinkClr xmlns:ahyp="http://schemas.microsoft.com/office/drawing/2018/hyperlinkcolor" val="tx"/>
                    </a:ext>
                  </a:extLst>
                </a:hlinkClick>
              </a:rPr>
            </a:br>
            <a:r>
              <a:rPr lang="en" sz="1000" dirty="0">
                <a:latin typeface="Space Grotesk" panose="020B0604020202020204" charset="0"/>
                <a:cs typeface="Space Grotesk" panose="020B0604020202020204" charset="0"/>
              </a:rPr>
              <a:t>Slide 10   : </a:t>
            </a:r>
            <a:r>
              <a:rPr lang="fr-FR" sz="1000" b="0" i="0" dirty="0">
                <a:solidFill>
                  <a:schemeClr val="bg1"/>
                </a:solidFill>
                <a:effectLst/>
                <a:latin typeface="Space Grotesk" panose="020B0604020202020204" charset="0"/>
                <a:cs typeface="Space Grotesk" panose="020B0604020202020204" charset="0"/>
                <a:hlinkClick r:id="rId9">
                  <a:extLst>
                    <a:ext uri="{A12FA001-AC4F-418D-AE19-62706E023703}">
                      <ahyp:hlinkClr xmlns:ahyp="http://schemas.microsoft.com/office/drawing/2018/hyperlinkcolor" val="tx"/>
                    </a:ext>
                  </a:extLst>
                </a:hlinkClick>
              </a:rPr>
              <a:t>Marché du jeu vidéo : Bilan 2023</a:t>
            </a:r>
            <a:br>
              <a:rPr lang="fr-FR" sz="1000" u="sng" dirty="0">
                <a:solidFill>
                  <a:schemeClr val="bg1"/>
                </a:solidFill>
                <a:latin typeface="Space Grotesk" panose="020B0604020202020204" charset="0"/>
                <a:cs typeface="Space Grotesk" panose="020B0604020202020204" charset="0"/>
              </a:rPr>
            </a:br>
            <a:r>
              <a:rPr lang="fr-FR" sz="1000" dirty="0">
                <a:solidFill>
                  <a:schemeClr val="bg1"/>
                </a:solidFill>
                <a:latin typeface="Space Grotesk" panose="020B0604020202020204" charset="0"/>
                <a:cs typeface="Space Grotesk" panose="020B0604020202020204" charset="0"/>
              </a:rPr>
              <a:t>Slide 11    : </a:t>
            </a:r>
            <a:r>
              <a:rPr lang="fr-FR" sz="1000" i="0" dirty="0">
                <a:solidFill>
                  <a:schemeClr val="bg1"/>
                </a:solidFill>
                <a:effectLst/>
                <a:latin typeface="Space Grotesk" panose="020B0604020202020204" charset="0"/>
                <a:cs typeface="Space Grotesk" panose="020B0604020202020204" charset="0"/>
                <a:hlinkClick r:id="rId10">
                  <a:extLst>
                    <a:ext uri="{A12FA001-AC4F-418D-AE19-62706E023703}">
                      <ahyp:hlinkClr xmlns:ahyp="http://schemas.microsoft.com/office/drawing/2018/hyperlinkcolor" val="tx"/>
                    </a:ext>
                  </a:extLst>
                </a:hlinkClick>
              </a:rPr>
              <a:t>Chiffres jeux vidéo – 2025</a:t>
            </a:r>
            <a:br>
              <a:rPr lang="fr-FR" sz="100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11    : </a:t>
            </a:r>
            <a:r>
              <a:rPr lang="fr-FR" sz="1000" i="0" dirty="0">
                <a:solidFill>
                  <a:schemeClr val="bg1"/>
                </a:solidFill>
                <a:effectLst/>
                <a:latin typeface="Space Grotesk" panose="020B0604020202020204" charset="0"/>
                <a:cs typeface="Space Grotesk" panose="020B0604020202020204" charset="0"/>
                <a:hlinkClick r:id="rId11">
                  <a:extLst>
                    <a:ext uri="{A12FA001-AC4F-418D-AE19-62706E023703}">
                      <ahyp:hlinkClr xmlns:ahyp="http://schemas.microsoft.com/office/drawing/2018/hyperlinkcolor" val="tx"/>
                    </a:ext>
                  </a:extLst>
                </a:hlinkClick>
              </a:rPr>
              <a:t>L’industrie du jeu vidéo</a:t>
            </a:r>
            <a:br>
              <a:rPr lang="fr-FR" sz="1000" b="0" i="0" cap="all" dirty="0">
                <a:solidFill>
                  <a:srgbClr val="333333"/>
                </a:solidFill>
                <a:effectLst/>
                <a:latin typeface="Space Grotesk" panose="020B0604020202020204" charset="0"/>
                <a:cs typeface="Space Grotesk" panose="020B0604020202020204" charset="0"/>
              </a:rPr>
            </a:br>
            <a:r>
              <a:rPr lang="fr-FR" sz="1000" b="0" i="0" dirty="0">
                <a:solidFill>
                  <a:schemeClr val="bg1"/>
                </a:solidFill>
                <a:effectLst/>
                <a:latin typeface="Space Grotesk" panose="020B0604020202020204" charset="0"/>
                <a:cs typeface="Space Grotesk" panose="020B0604020202020204" charset="0"/>
              </a:rPr>
              <a:t>Slide 12   </a:t>
            </a:r>
            <a:r>
              <a:rPr lang="fr-FR" sz="1000" i="0" dirty="0">
                <a:solidFill>
                  <a:schemeClr val="bg1"/>
                </a:solidFill>
                <a:effectLst/>
                <a:latin typeface="Space Grotesk" panose="020B0604020202020204" charset="0"/>
                <a:cs typeface="Space Grotesk" panose="020B0604020202020204" charset="0"/>
              </a:rPr>
              <a:t>: </a:t>
            </a:r>
            <a:r>
              <a:rPr lang="fr-FR" sz="1000" u="sng" dirty="0">
                <a:solidFill>
                  <a:schemeClr val="bg1"/>
                </a:solidFill>
                <a:latin typeface="Space Grotesk" panose="020B0604020202020204" charset="0"/>
                <a:cs typeface="Space Grotesk" panose="020B0604020202020204" charset="0"/>
                <a:hlinkClick r:id="rId12">
                  <a:extLst>
                    <a:ext uri="{A12FA001-AC4F-418D-AE19-62706E023703}">
                      <ahyp:hlinkClr xmlns:ahyp="http://schemas.microsoft.com/office/drawing/2018/hyperlinkcolor" val="tx"/>
                    </a:ext>
                  </a:extLst>
                </a:hlinkClick>
              </a:rPr>
              <a:t>L’essentiel du jeu vidéo–les français et le jeu vidéo 2024</a:t>
            </a:r>
            <a:br>
              <a:rPr lang="fr-FR" sz="100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15   : </a:t>
            </a:r>
            <a:r>
              <a:rPr lang="en-US" sz="1000" b="0" i="0" dirty="0">
                <a:solidFill>
                  <a:schemeClr val="bg1"/>
                </a:solidFill>
                <a:effectLst/>
                <a:latin typeface="Space Grotesk" panose="020B0604020202020204" charset="0"/>
                <a:cs typeface="Space Grotesk" panose="020B0604020202020204" charset="0"/>
                <a:hlinkClick r:id="rId13">
                  <a:extLst>
                    <a:ext uri="{A12FA001-AC4F-418D-AE19-62706E023703}">
                      <ahyp:hlinkClr xmlns:ahyp="http://schemas.microsoft.com/office/drawing/2018/hyperlinkcolor" val="tx"/>
                    </a:ext>
                  </a:extLst>
                </a:hlinkClick>
              </a:rPr>
              <a:t>Video Games Market Size, Share, and Trends 2025 to 2034</a:t>
            </a:r>
            <a:br>
              <a:rPr lang="en-US" sz="1000" i="0" dirty="0">
                <a:solidFill>
                  <a:schemeClr val="bg1"/>
                </a:solidFill>
                <a:effectLst/>
                <a:latin typeface="Space Grotesk" panose="020B0604020202020204" charset="0"/>
                <a:cs typeface="Space Grotesk" panose="020B0604020202020204" charset="0"/>
                <a:hlinkClick r:id="rId14">
                  <a:extLst>
                    <a:ext uri="{A12FA001-AC4F-418D-AE19-62706E023703}">
                      <ahyp:hlinkClr xmlns:ahyp="http://schemas.microsoft.com/office/drawing/2018/hyperlinkcolor" val="tx"/>
                    </a:ext>
                  </a:extLst>
                </a:hlinkClick>
              </a:rPr>
            </a:br>
            <a:r>
              <a:rPr lang="fr-FR" sz="1000" dirty="0">
                <a:solidFill>
                  <a:schemeClr val="bg1"/>
                </a:solidFill>
                <a:latin typeface="Space Grotesk" panose="020B0604020202020204" charset="0"/>
                <a:cs typeface="Space Grotesk" panose="020B0604020202020204" charset="0"/>
              </a:rPr>
              <a:t>Slide 16   : </a:t>
            </a:r>
            <a:r>
              <a:rPr lang="fr-FR" sz="1000" dirty="0">
                <a:solidFill>
                  <a:schemeClr val="bg1"/>
                </a:solidFill>
                <a:latin typeface="Space Grotesk" panose="020B0604020202020204" charset="0"/>
                <a:ea typeface="Calibri" panose="020F0502020204030204" pitchFamily="34" charset="0"/>
                <a:cs typeface="Space Grotesk" panose="020B0604020202020204" charset="0"/>
                <a:hlinkClick r:id="rId15">
                  <a:extLst>
                    <a:ext uri="{A12FA001-AC4F-418D-AE19-62706E023703}">
                      <ahyp:hlinkClr xmlns:ahyp="http://schemas.microsoft.com/office/drawing/2018/hyperlinkcolor" val="tx"/>
                    </a:ext>
                  </a:extLst>
                </a:hlinkClick>
              </a:rPr>
              <a:t>La réalité virtuelle et augmentée reste un marché de niche</a:t>
            </a:r>
            <a:br>
              <a:rPr lang="en-US" sz="1000" dirty="0">
                <a:solidFill>
                  <a:schemeClr val="bg1"/>
                </a:solidFill>
                <a:latin typeface="Space Grotesk" panose="020B0604020202020204" charset="0"/>
                <a:cs typeface="Space Grotesk" panose="020B0604020202020204" charset="0"/>
              </a:rPr>
            </a:br>
            <a:r>
              <a:rPr lang="en-US" sz="1000" i="0" dirty="0">
                <a:solidFill>
                  <a:schemeClr val="bg1"/>
                </a:solidFill>
                <a:effectLst/>
                <a:latin typeface="Space Grotesk" panose="020B0604020202020204" charset="0"/>
                <a:cs typeface="Space Grotesk" panose="020B0604020202020204" charset="0"/>
              </a:rPr>
              <a:t>Slide 17   : </a:t>
            </a:r>
            <a:r>
              <a:rPr lang="fr-FR" sz="1000" b="0" i="0" dirty="0">
                <a:solidFill>
                  <a:schemeClr val="bg1"/>
                </a:solidFill>
                <a:effectLst/>
                <a:latin typeface="Space Grotesk" panose="020B0604020202020204" charset="0"/>
                <a:cs typeface="Space Grotesk" panose="020B0604020202020204" charset="0"/>
                <a:hlinkClick r:id="rId16">
                  <a:extLst>
                    <a:ext uri="{A12FA001-AC4F-418D-AE19-62706E023703}">
                      <ahyp:hlinkClr xmlns:ahyp="http://schemas.microsoft.com/office/drawing/2018/hyperlinkcolor" val="tx"/>
                    </a:ext>
                  </a:extLst>
                </a:hlinkClick>
              </a:rPr>
              <a:t>Récapitulatif 2024 et prévisions 2025</a:t>
            </a:r>
            <a:br>
              <a:rPr lang="fr-FR" sz="1000" b="0"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a:t>
            </a:r>
            <a:r>
              <a:rPr lang="fr-FR" sz="1000" dirty="0">
                <a:solidFill>
                  <a:schemeClr val="bg1"/>
                </a:solidFill>
                <a:latin typeface="Space Grotesk" panose="020B0604020202020204" charset="0"/>
                <a:cs typeface="Space Grotesk" panose="020B0604020202020204" charset="0"/>
              </a:rPr>
              <a:t>19 </a:t>
            </a:r>
            <a:r>
              <a:rPr lang="fr-FR" sz="1000" i="0" dirty="0">
                <a:solidFill>
                  <a:schemeClr val="bg1"/>
                </a:solidFill>
                <a:effectLst/>
                <a:latin typeface="Space Grotesk" panose="020B0604020202020204" charset="0"/>
                <a:cs typeface="Space Grotesk" panose="020B0604020202020204" charset="0"/>
              </a:rPr>
              <a:t>  : </a:t>
            </a:r>
            <a:r>
              <a:rPr lang="en-US" sz="1000" b="0" i="0" dirty="0">
                <a:solidFill>
                  <a:schemeClr val="bg1"/>
                </a:solidFill>
                <a:effectLst/>
                <a:latin typeface="Space Grotesk" panose="020B0604020202020204" charset="0"/>
                <a:cs typeface="Space Grotesk" panose="020B0604020202020204" charset="0"/>
                <a:hlinkClick r:id="rId17">
                  <a:extLst>
                    <a:ext uri="{A12FA001-AC4F-418D-AE19-62706E023703}">
                      <ahyp:hlinkClr xmlns:ahyp="http://schemas.microsoft.com/office/drawing/2018/hyperlinkcolor" val="tx"/>
                    </a:ext>
                  </a:extLst>
                </a:hlinkClick>
              </a:rPr>
              <a:t>The Global Games Market Report 2024</a:t>
            </a:r>
            <a:br>
              <a:rPr lang="fr-FR" sz="1000" dirty="0">
                <a:solidFill>
                  <a:schemeClr val="bg1"/>
                </a:solidFill>
                <a:latin typeface="Space Grotesk" panose="020B0604020202020204" charset="0"/>
                <a:ea typeface="Calibri" panose="020F0502020204030204" pitchFamily="34" charset="0"/>
                <a:cs typeface="Space Grotesk" panose="020B0604020202020204" charset="0"/>
              </a:rPr>
            </a:br>
            <a:r>
              <a:rPr lang="fr-FR" sz="1000" b="0" i="0" dirty="0">
                <a:solidFill>
                  <a:schemeClr val="bg1"/>
                </a:solidFill>
                <a:effectLst/>
                <a:latin typeface="Space Grotesk" panose="020B0604020202020204" charset="0"/>
                <a:cs typeface="Space Grotesk" panose="020B0604020202020204" charset="0"/>
              </a:rPr>
              <a:t>Slide </a:t>
            </a:r>
            <a:r>
              <a:rPr lang="fr-FR" sz="1000" dirty="0">
                <a:solidFill>
                  <a:schemeClr val="bg1"/>
                </a:solidFill>
                <a:latin typeface="Space Grotesk" panose="020B0604020202020204" charset="0"/>
                <a:cs typeface="Space Grotesk" panose="020B0604020202020204" charset="0"/>
              </a:rPr>
              <a:t>19 </a:t>
            </a:r>
            <a:r>
              <a:rPr lang="fr-FR" sz="1000" b="0" i="0" dirty="0">
                <a:solidFill>
                  <a:schemeClr val="bg1"/>
                </a:solidFill>
                <a:effectLst/>
                <a:latin typeface="Space Grotesk" panose="020B0604020202020204" charset="0"/>
                <a:cs typeface="Space Grotesk" panose="020B0604020202020204" charset="0"/>
              </a:rPr>
              <a:t>  : </a:t>
            </a:r>
            <a:r>
              <a:rPr lang="fr-FR" sz="1000" dirty="0">
                <a:solidFill>
                  <a:schemeClr val="bg1"/>
                </a:solidFill>
                <a:latin typeface="Space Grotesk" panose="020B0604020202020204" charset="0"/>
                <a:cs typeface="Space Grotesk" panose="020B0604020202020204" charset="0"/>
                <a:hlinkClick r:id="rId18">
                  <a:extLst>
                    <a:ext uri="{A12FA001-AC4F-418D-AE19-62706E023703}">
                      <ahyp:hlinkClr xmlns:ahyp="http://schemas.microsoft.com/office/drawing/2018/hyperlinkcolor" val="tx"/>
                    </a:ext>
                  </a:extLst>
                </a:hlinkClick>
              </a:rPr>
              <a:t>L’essentiel du jeu vidéo-Bilan du marché français 2023</a:t>
            </a:r>
            <a:br>
              <a:rPr lang="fr-FR" sz="1000" dirty="0">
                <a:solidFill>
                  <a:schemeClr val="bg1"/>
                </a:solidFill>
                <a:effectLst/>
                <a:latin typeface="Space Grotesk" panose="020B0604020202020204" charset="0"/>
                <a:ea typeface="Calibri" panose="020F0502020204030204" pitchFamily="34" charset="0"/>
                <a:cs typeface="Space Grotesk" panose="020B0604020202020204" charset="0"/>
              </a:rPr>
            </a:br>
            <a:r>
              <a:rPr lang="fr-FR" sz="1000" dirty="0">
                <a:solidFill>
                  <a:schemeClr val="bg1"/>
                </a:solidFill>
                <a:effectLst/>
                <a:latin typeface="Space Grotesk" panose="020B0604020202020204" charset="0"/>
                <a:ea typeface="Calibri" panose="020F0502020204030204" pitchFamily="34" charset="0"/>
                <a:cs typeface="Space Grotesk" panose="020B0604020202020204" charset="0"/>
              </a:rPr>
              <a:t>Slide 20  : </a:t>
            </a:r>
            <a:r>
              <a:rPr lang="en-US" sz="1000" i="0" dirty="0">
                <a:solidFill>
                  <a:schemeClr val="bg1"/>
                </a:solidFill>
                <a:effectLst/>
                <a:latin typeface="Space Grotesk" panose="020B0604020202020204" charset="0"/>
                <a:cs typeface="Space Grotesk" panose="020B0604020202020204" charset="0"/>
                <a:hlinkClick r:id="rId19">
                  <a:extLst>
                    <a:ext uri="{A12FA001-AC4F-418D-AE19-62706E023703}">
                      <ahyp:hlinkClr xmlns:ahyp="http://schemas.microsoft.com/office/drawing/2018/hyperlinkcolor" val="tx"/>
                    </a:ext>
                  </a:extLst>
                </a:hlinkClick>
              </a:rPr>
              <a:t>What do devs really think of game platform cut?</a:t>
            </a:r>
            <a:br>
              <a:rPr lang="en-US" sz="1000" i="0" dirty="0">
                <a:solidFill>
                  <a:schemeClr val="bg1"/>
                </a:solidFill>
                <a:effectLst/>
                <a:latin typeface="Space Grotesk" panose="020B0604020202020204" charset="0"/>
                <a:cs typeface="Space Grotesk" panose="020B0604020202020204" charset="0"/>
                <a:hlinkClick r:id="rId19">
                  <a:extLst>
                    <a:ext uri="{A12FA001-AC4F-418D-AE19-62706E023703}">
                      <ahyp:hlinkClr xmlns:ahyp="http://schemas.microsoft.com/office/drawing/2018/hyperlinkcolor" val="tx"/>
                    </a:ext>
                  </a:extLst>
                </a:hlinkClick>
              </a:rPr>
            </a:br>
            <a:r>
              <a:rPr lang="fr-FR" sz="1000" dirty="0">
                <a:solidFill>
                  <a:schemeClr val="bg1"/>
                </a:solidFill>
                <a:effectLst/>
                <a:latin typeface="Space Grotesk" panose="020B0604020202020204" charset="0"/>
                <a:ea typeface="Calibri" panose="020F0502020204030204" pitchFamily="34" charset="0"/>
                <a:cs typeface="Space Grotesk" panose="020B0604020202020204" charset="0"/>
              </a:rPr>
              <a:t>Slide 20  : </a:t>
            </a:r>
            <a:r>
              <a:rPr lang="fr-FR" sz="1000" i="0" dirty="0">
                <a:solidFill>
                  <a:schemeClr val="bg1"/>
                </a:solidFill>
                <a:effectLst/>
                <a:latin typeface="Space Grotesk" panose="020B0604020202020204" charset="0"/>
                <a:cs typeface="Space Grotesk" panose="020B0604020202020204" charset="0"/>
                <a:hlinkClick r:id="rId20">
                  <a:extLst>
                    <a:ext uri="{A12FA001-AC4F-418D-AE19-62706E023703}">
                      <ahyp:hlinkClr xmlns:ahyp="http://schemas.microsoft.com/office/drawing/2018/hyperlinkcolor" val="tx"/>
                    </a:ext>
                  </a:extLst>
                </a:hlinkClick>
              </a:rPr>
              <a:t>Ventes totales de jeux vidéo pour consoles et PC en France en 2020 et 2023, par support</a:t>
            </a:r>
            <a:br>
              <a:rPr lang="en-US" sz="1000" i="0" dirty="0">
                <a:solidFill>
                  <a:schemeClr val="bg1"/>
                </a:solidFill>
                <a:effectLst/>
                <a:latin typeface="Space Grotesk" panose="020B0604020202020204" charset="0"/>
                <a:cs typeface="Space Grotesk" panose="020B0604020202020204" charset="0"/>
                <a:hlinkClick r:id="rId19">
                  <a:extLst>
                    <a:ext uri="{A12FA001-AC4F-418D-AE19-62706E023703}">
                      <ahyp:hlinkClr xmlns:ahyp="http://schemas.microsoft.com/office/drawing/2018/hyperlinkcolor" val="tx"/>
                    </a:ext>
                  </a:extLst>
                </a:hlinkClick>
              </a:rPr>
            </a:br>
            <a:r>
              <a:rPr lang="en-US" sz="1000" i="0" dirty="0">
                <a:solidFill>
                  <a:schemeClr val="bg1"/>
                </a:solidFill>
                <a:effectLst/>
                <a:latin typeface="Space Grotesk" panose="020B0604020202020204" charset="0"/>
                <a:cs typeface="Space Grotesk" panose="020B0604020202020204" charset="0"/>
              </a:rPr>
              <a:t>Slide 22  : </a:t>
            </a:r>
            <a:r>
              <a:rPr lang="fr-FR" sz="1000" dirty="0">
                <a:solidFill>
                  <a:schemeClr val="bg1"/>
                </a:solidFill>
                <a:latin typeface="Space Grotesk" panose="020B0604020202020204" charset="0"/>
                <a:cs typeface="Space Grotesk" panose="020B0604020202020204" charset="0"/>
                <a:hlinkClick r:id="rId18">
                  <a:extLst>
                    <a:ext uri="{A12FA001-AC4F-418D-AE19-62706E023703}">
                      <ahyp:hlinkClr xmlns:ahyp="http://schemas.microsoft.com/office/drawing/2018/hyperlinkcolor" val="tx"/>
                    </a:ext>
                  </a:extLst>
                </a:hlinkClick>
              </a:rPr>
              <a:t>L’essentiel du jeu vidéo-Bilan du marché français 2023</a:t>
            </a:r>
            <a:br>
              <a:rPr lang="fr-FR" sz="1000" dirty="0">
                <a:solidFill>
                  <a:schemeClr val="bg1"/>
                </a:solidFill>
                <a:latin typeface="Space Grotesk" panose="020B0604020202020204" charset="0"/>
                <a:cs typeface="Space Grotesk" panose="020B0604020202020204" charset="0"/>
              </a:rPr>
            </a:br>
            <a:r>
              <a:rPr lang="fr-FR" sz="1000" dirty="0">
                <a:solidFill>
                  <a:schemeClr val="bg1"/>
                </a:solidFill>
                <a:latin typeface="Space Grotesk" panose="020B0604020202020204" charset="0"/>
                <a:cs typeface="Space Grotesk" panose="020B0604020202020204" charset="0"/>
              </a:rPr>
              <a:t>Slide 22  : </a:t>
            </a:r>
            <a:r>
              <a:rPr lang="en-US" sz="1000" i="0" dirty="0">
                <a:solidFill>
                  <a:schemeClr val="bg1"/>
                </a:solidFill>
                <a:effectLst/>
                <a:latin typeface="Space Grotesk" panose="020B0604020202020204" charset="0"/>
                <a:cs typeface="Space Grotesk" panose="020B0604020202020204" charset="0"/>
                <a:hlinkClick r:id="rId14">
                  <a:extLst>
                    <a:ext uri="{A12FA001-AC4F-418D-AE19-62706E023703}">
                      <ahyp:hlinkClr xmlns:ahyp="http://schemas.microsoft.com/office/drawing/2018/hyperlinkcolor" val="tx"/>
                    </a:ext>
                  </a:extLst>
                </a:hlinkClick>
              </a:rPr>
              <a:t>Global Online Gaming Market By Type</a:t>
            </a:r>
            <a:br>
              <a:rPr lang="fr-FR" sz="1000" dirty="0">
                <a:solidFill>
                  <a:schemeClr val="bg1"/>
                </a:solidFill>
                <a:effectLst/>
                <a:latin typeface="Space Grotesk" panose="020B0604020202020204" charset="0"/>
                <a:ea typeface="Calibri" panose="020F0502020204030204" pitchFamily="34" charset="0"/>
                <a:cs typeface="Space Grotesk" panose="020B0604020202020204" charset="0"/>
              </a:rPr>
            </a:br>
            <a:r>
              <a:rPr lang="fr-FR" sz="1000" dirty="0">
                <a:solidFill>
                  <a:schemeClr val="bg1"/>
                </a:solidFill>
                <a:effectLst/>
                <a:latin typeface="Space Grotesk" panose="020B0604020202020204" charset="0"/>
                <a:ea typeface="Calibri" panose="020F0502020204030204" pitchFamily="34" charset="0"/>
                <a:cs typeface="Space Grotesk" panose="020B0604020202020204" charset="0"/>
              </a:rPr>
              <a:t>Slide 23  : </a:t>
            </a:r>
            <a:r>
              <a:rPr lang="fr-FR" sz="1000" i="0" dirty="0">
                <a:solidFill>
                  <a:schemeClr val="bg1"/>
                </a:solidFill>
                <a:effectLst/>
                <a:latin typeface="Space Grotesk" panose="020B0604020202020204" charset="0"/>
                <a:cs typeface="Space Grotesk" panose="020B0604020202020204" charset="0"/>
                <a:hlinkClick r:id="rId21">
                  <a:extLst>
                    <a:ext uri="{A12FA001-AC4F-418D-AE19-62706E023703}">
                      <ahyp:hlinkClr xmlns:ahyp="http://schemas.microsoft.com/office/drawing/2018/hyperlinkcolor" val="tx"/>
                    </a:ext>
                  </a:extLst>
                </a:hlinkClick>
              </a:rPr>
              <a:t>PlayStation vs Nintendo vs Xbox : Comparaison des ventes et des marges</a:t>
            </a:r>
            <a:br>
              <a:rPr lang="fr-FR" sz="1000" b="1" i="0" dirty="0">
                <a:solidFill>
                  <a:schemeClr val="bg1"/>
                </a:solidFill>
                <a:effectLst/>
                <a:latin typeface="Space Grotesk" panose="020B0604020202020204" charset="0"/>
                <a:cs typeface="Space Grotesk" panose="020B0604020202020204" charset="0"/>
              </a:rPr>
            </a:br>
            <a:r>
              <a:rPr lang="fr-FR" sz="1000" i="0" dirty="0">
                <a:solidFill>
                  <a:schemeClr val="bg1"/>
                </a:solidFill>
                <a:effectLst/>
                <a:latin typeface="Space Grotesk" panose="020B0604020202020204" charset="0"/>
                <a:cs typeface="Space Grotesk" panose="020B0604020202020204" charset="0"/>
              </a:rPr>
              <a:t>Slide 24  : </a:t>
            </a:r>
            <a:r>
              <a:rPr lang="fr-FR" sz="1000" b="0" i="0" dirty="0">
                <a:solidFill>
                  <a:schemeClr val="bg1"/>
                </a:solidFill>
                <a:effectLst/>
                <a:latin typeface="Space Grotesk" panose="020B0604020202020204" charset="0"/>
                <a:cs typeface="Space Grotesk" panose="020B0604020202020204" charset="0"/>
                <a:hlinkClick r:id="rId22">
                  <a:extLst>
                    <a:ext uri="{A12FA001-AC4F-418D-AE19-62706E023703}">
                      <ahyp:hlinkClr xmlns:ahyp="http://schemas.microsoft.com/office/drawing/2018/hyperlinkcolor" val="tx"/>
                    </a:ext>
                  </a:extLst>
                </a:hlinkClick>
              </a:rPr>
              <a:t>Online Microtransaction Global Market Report 2025</a:t>
            </a:r>
            <a:br>
              <a:rPr lang="fr-FR" sz="1000" b="0" i="0" dirty="0">
                <a:solidFill>
                  <a:schemeClr val="bg1"/>
                </a:solidFill>
                <a:effectLst/>
                <a:latin typeface="Space Grotesk" panose="020B0604020202020204" charset="0"/>
                <a:cs typeface="Space Grotesk" panose="020B0604020202020204" charset="0"/>
                <a:hlinkClick r:id="rId22">
                  <a:extLst>
                    <a:ext uri="{A12FA001-AC4F-418D-AE19-62706E023703}">
                      <ahyp:hlinkClr xmlns:ahyp="http://schemas.microsoft.com/office/drawing/2018/hyperlinkcolor" val="tx"/>
                    </a:ext>
                  </a:extLst>
                </a:hlinkClick>
              </a:rPr>
            </a:br>
            <a:r>
              <a:rPr lang="fr-FR" sz="1000" b="0" i="0" dirty="0">
                <a:solidFill>
                  <a:schemeClr val="bg1"/>
                </a:solidFill>
                <a:effectLst/>
                <a:latin typeface="Space Grotesk" panose="020B0604020202020204" charset="0"/>
                <a:cs typeface="Space Grotesk" panose="020B0604020202020204" charset="0"/>
              </a:rPr>
              <a:t>Slide 25  : </a:t>
            </a:r>
            <a:r>
              <a:rPr lang="fr-FR" sz="1000" i="0" dirty="0">
                <a:solidFill>
                  <a:schemeClr val="bg1"/>
                </a:solidFill>
                <a:effectLst/>
                <a:latin typeface="Space Grotesk" panose="020B0604020202020204" charset="0"/>
                <a:cs typeface="Space Grotesk" panose="020B0604020202020204" charset="0"/>
                <a:hlinkClick r:id="rId23">
                  <a:extLst>
                    <a:ext uri="{A12FA001-AC4F-418D-AE19-62706E023703}">
                      <ahyp:hlinkClr xmlns:ahyp="http://schemas.microsoft.com/office/drawing/2018/hyperlinkcolor" val="tx"/>
                    </a:ext>
                  </a:extLst>
                </a:hlinkClick>
              </a:rPr>
              <a:t>Le potentiel (encore inexploité) de la réalité augmentée</a:t>
            </a:r>
            <a:br>
              <a:rPr lang="fr-FR" sz="1000" i="0" dirty="0">
                <a:solidFill>
                  <a:schemeClr val="bg1"/>
                </a:solidFill>
                <a:effectLst/>
                <a:latin typeface="Space Grotesk" panose="020B0604020202020204" charset="0"/>
                <a:cs typeface="Space Grotesk" panose="020B0604020202020204" charset="0"/>
                <a:hlinkClick r:id="rId23">
                  <a:extLst>
                    <a:ext uri="{A12FA001-AC4F-418D-AE19-62706E023703}">
                      <ahyp:hlinkClr xmlns:ahyp="http://schemas.microsoft.com/office/drawing/2018/hyperlinkcolor" val="tx"/>
                    </a:ext>
                  </a:extLst>
                </a:hlinkClick>
              </a:rPr>
            </a:br>
            <a:r>
              <a:rPr lang="fr-FR" sz="1000" i="0" dirty="0">
                <a:solidFill>
                  <a:schemeClr val="bg1"/>
                </a:solidFill>
                <a:effectLst/>
                <a:latin typeface="Space Grotesk" panose="020B0604020202020204" charset="0"/>
                <a:cs typeface="Space Grotesk" panose="020B0604020202020204" charset="0"/>
              </a:rPr>
              <a:t>Slide 26  : </a:t>
            </a:r>
            <a:r>
              <a:rPr lang="fr-FR" sz="1000" u="sng" dirty="0">
                <a:solidFill>
                  <a:schemeClr val="bg1"/>
                </a:solidFill>
                <a:latin typeface="Space Grotesk" panose="020B0604020202020204" charset="0"/>
                <a:cs typeface="Space Grotesk" panose="020B0604020202020204" charset="0"/>
                <a:hlinkClick r:id="rId12">
                  <a:extLst>
                    <a:ext uri="{A12FA001-AC4F-418D-AE19-62706E023703}">
                      <ahyp:hlinkClr xmlns:ahyp="http://schemas.microsoft.com/office/drawing/2018/hyperlinkcolor" val="tx"/>
                    </a:ext>
                  </a:extLst>
                </a:hlinkClick>
              </a:rPr>
              <a:t>L’essentiel du jeu vidéo–les français et le jeu vidéo 2024</a:t>
            </a:r>
            <a:br>
              <a:rPr lang="fr-FR" sz="1000" u="sng" dirty="0">
                <a:solidFill>
                  <a:schemeClr val="bg1"/>
                </a:solidFill>
                <a:latin typeface="Space Grotesk" panose="020B0604020202020204" charset="0"/>
                <a:cs typeface="Space Grotesk" panose="020B0604020202020204" charset="0"/>
              </a:rPr>
            </a:br>
            <a:r>
              <a:rPr lang="fr-FR" sz="1000" dirty="0">
                <a:solidFill>
                  <a:schemeClr val="bg1"/>
                </a:solidFill>
                <a:latin typeface="Space Grotesk" panose="020B0604020202020204" charset="0"/>
                <a:cs typeface="Space Grotesk" panose="020B0604020202020204" charset="0"/>
              </a:rPr>
              <a:t>Slide 27  : </a:t>
            </a:r>
            <a:r>
              <a:rPr lang="fr-FR" sz="1000" dirty="0">
                <a:solidFill>
                  <a:schemeClr val="bg1"/>
                </a:solidFill>
                <a:latin typeface="Space Grotesk" panose="020B0604020202020204" charset="0"/>
                <a:cs typeface="Space Grotesk" panose="020B0604020202020204" charset="0"/>
                <a:hlinkClick r:id="rId18">
                  <a:extLst>
                    <a:ext uri="{A12FA001-AC4F-418D-AE19-62706E023703}">
                      <ahyp:hlinkClr xmlns:ahyp="http://schemas.microsoft.com/office/drawing/2018/hyperlinkcolor" val="tx"/>
                    </a:ext>
                  </a:extLst>
                </a:hlinkClick>
              </a:rPr>
              <a:t>L’essentiel du jeu vidéo-Bilan du marché français 2023</a:t>
            </a:r>
            <a:br>
              <a:rPr lang="fr-FR" sz="1000" dirty="0">
                <a:effectLst/>
                <a:latin typeface="Space Grotesk" panose="020B0604020202020204" charset="0"/>
                <a:ea typeface="Calibri" panose="020F0502020204030204" pitchFamily="34" charset="0"/>
                <a:cs typeface="Space Grotesk" panose="020B0604020202020204" charset="0"/>
              </a:rPr>
            </a:br>
            <a:r>
              <a:rPr lang="fr-FR" sz="1000" dirty="0">
                <a:effectLst/>
                <a:latin typeface="Space Grotesk" panose="020B0604020202020204" charset="0"/>
                <a:ea typeface="Calibri" panose="020F0502020204030204" pitchFamily="34" charset="0"/>
                <a:cs typeface="Space Grotesk" panose="020B0604020202020204" charset="0"/>
              </a:rPr>
              <a:t>Logo       : </a:t>
            </a:r>
            <a:r>
              <a:rPr lang="fr-FR" sz="1000" dirty="0">
                <a:solidFill>
                  <a:schemeClr val="bg1"/>
                </a:solidFill>
                <a:effectLst/>
                <a:latin typeface="Space Grotesk" panose="020B0604020202020204" charset="0"/>
                <a:ea typeface="Calibri" panose="020F0502020204030204" pitchFamily="34" charset="0"/>
                <a:cs typeface="Space Grotesk" panose="020B0604020202020204" charset="0"/>
                <a:hlinkClick r:id="rId24">
                  <a:extLst>
                    <a:ext uri="{A12FA001-AC4F-418D-AE19-62706E023703}">
                      <ahyp:hlinkClr xmlns:ahyp="http://schemas.microsoft.com/office/drawing/2018/hyperlinkcolor" val="tx"/>
                    </a:ext>
                  </a:extLst>
                </a:hlinkClick>
              </a:rPr>
              <a:t>UOI GAMES-Logo</a:t>
            </a:r>
            <a:endParaRPr sz="1000" dirty="0">
              <a:solidFill>
                <a:schemeClr val="bg1"/>
              </a:solidFill>
              <a:latin typeface="Space Grotesk" panose="020B0604020202020204" charset="0"/>
              <a:cs typeface="Space Grotesk" panose="020B0604020202020204" charset="0"/>
            </a:endParaRPr>
          </a:p>
        </p:txBody>
      </p:sp>
      <p:pic>
        <p:nvPicPr>
          <p:cNvPr id="3" name="Image 2">
            <a:extLst>
              <a:ext uri="{FF2B5EF4-FFF2-40B4-BE49-F238E27FC236}">
                <a16:creationId xmlns:a16="http://schemas.microsoft.com/office/drawing/2014/main" id="{6D428688-5997-43A9-A068-4027C03F0046}"/>
              </a:ext>
            </a:extLst>
          </p:cNvPr>
          <p:cNvPicPr>
            <a:picLocks noChangeAspect="1"/>
          </p:cNvPicPr>
          <p:nvPr/>
        </p:nvPicPr>
        <p:blipFill>
          <a:blip r:embed="rId25"/>
          <a:stretch>
            <a:fillRect/>
          </a:stretch>
        </p:blipFill>
        <p:spPr>
          <a:xfrm rot="10800000" flipH="1" flipV="1">
            <a:off x="7921740" y="3921240"/>
            <a:ext cx="1222260" cy="1222260"/>
          </a:xfrm>
          <a:prstGeom prst="rect">
            <a:avLst/>
          </a:prstGeom>
        </p:spPr>
      </p:pic>
      <p:pic>
        <p:nvPicPr>
          <p:cNvPr id="5" name="Image 4">
            <a:extLst>
              <a:ext uri="{FF2B5EF4-FFF2-40B4-BE49-F238E27FC236}">
                <a16:creationId xmlns:a16="http://schemas.microsoft.com/office/drawing/2014/main" id="{0BA66DAD-42E8-46F2-81CD-4AA49992B38E}"/>
              </a:ext>
            </a:extLst>
          </p:cNvPr>
          <p:cNvPicPr>
            <a:picLocks noChangeAspect="1"/>
          </p:cNvPicPr>
          <p:nvPr/>
        </p:nvPicPr>
        <p:blipFill>
          <a:blip r:embed="rId26"/>
          <a:stretch>
            <a:fillRect/>
          </a:stretch>
        </p:blipFill>
        <p:spPr>
          <a:xfrm>
            <a:off x="85857" y="0"/>
            <a:ext cx="1256655" cy="559293"/>
          </a:xfrm>
          <a:prstGeom prst="rect">
            <a:avLst/>
          </a:prstGeom>
        </p:spPr>
      </p:pic>
    </p:spTree>
    <p:extLst>
      <p:ext uri="{BB962C8B-B14F-4D97-AF65-F5344CB8AC3E}">
        <p14:creationId xmlns:p14="http://schemas.microsoft.com/office/powerpoint/2010/main" val="3466158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7"/>
          <p:cNvSpPr txBox="1">
            <a:spLocks noGrp="1"/>
          </p:cNvSpPr>
          <p:nvPr>
            <p:ph type="title" idx="8"/>
          </p:nvPr>
        </p:nvSpPr>
        <p:spPr>
          <a:xfrm>
            <a:off x="264497" y="400522"/>
            <a:ext cx="8456310" cy="4428416"/>
          </a:xfrm>
          <a:prstGeom prst="rect">
            <a:avLst/>
          </a:prstGeom>
          <a:noFill/>
          <a:ln>
            <a:noFill/>
          </a:ln>
        </p:spPr>
        <p:txBody>
          <a:bodyPr spcFirstLastPara="1" wrap="square" lIns="91425" tIns="91425" rIns="91425" bIns="91425" anchor="t" anchorCtr="0">
            <a:noAutofit/>
          </a:bodyPr>
          <a:lstStyle/>
          <a:p>
            <a:pPr algn="ctr">
              <a:lnSpc>
                <a:spcPct val="107000"/>
              </a:lnSpc>
              <a:spcAft>
                <a:spcPts val="800"/>
              </a:spcAft>
            </a:pPr>
            <a:r>
              <a:rPr lang="fr-FR" sz="3200" b="1" dirty="0"/>
              <a:t>Conclusion</a:t>
            </a:r>
            <a:endParaRPr sz="3200" b="1" dirty="0"/>
          </a:p>
        </p:txBody>
      </p:sp>
      <p:pic>
        <p:nvPicPr>
          <p:cNvPr id="4" name="Image 3">
            <a:extLst>
              <a:ext uri="{FF2B5EF4-FFF2-40B4-BE49-F238E27FC236}">
                <a16:creationId xmlns:a16="http://schemas.microsoft.com/office/drawing/2014/main" id="{47CDF16D-D28B-4D55-97FB-38CA575645E0}"/>
              </a:ext>
            </a:extLst>
          </p:cNvPr>
          <p:cNvPicPr>
            <a:picLocks noChangeAspect="1"/>
          </p:cNvPicPr>
          <p:nvPr/>
        </p:nvPicPr>
        <p:blipFill>
          <a:blip r:embed="rId3"/>
          <a:stretch>
            <a:fillRect/>
          </a:stretch>
        </p:blipFill>
        <p:spPr>
          <a:xfrm>
            <a:off x="0" y="-12665"/>
            <a:ext cx="1807477" cy="654454"/>
          </a:xfrm>
          <a:prstGeom prst="rect">
            <a:avLst/>
          </a:prstGeom>
        </p:spPr>
      </p:pic>
      <p:sp>
        <p:nvSpPr>
          <p:cNvPr id="6" name="ZoneTexte 5">
            <a:extLst>
              <a:ext uri="{FF2B5EF4-FFF2-40B4-BE49-F238E27FC236}">
                <a16:creationId xmlns:a16="http://schemas.microsoft.com/office/drawing/2014/main" id="{C6A77E05-6E27-42D3-AD61-84D9037E6B74}"/>
              </a:ext>
            </a:extLst>
          </p:cNvPr>
          <p:cNvSpPr txBox="1"/>
          <p:nvPr/>
        </p:nvSpPr>
        <p:spPr>
          <a:xfrm>
            <a:off x="1594533" y="1220781"/>
            <a:ext cx="5954934" cy="3447098"/>
          </a:xfrm>
          <a:prstGeom prst="rect">
            <a:avLst/>
          </a:prstGeom>
          <a:noFill/>
        </p:spPr>
        <p:txBody>
          <a:bodyPr wrap="square">
            <a:spAutoFit/>
          </a:bodyPr>
          <a:lstStyle/>
          <a:p>
            <a:pPr algn="ctr"/>
            <a:r>
              <a:rPr lang="fr-FR" sz="1600" dirty="0">
                <a:solidFill>
                  <a:schemeClr val="bg1"/>
                </a:solidFill>
                <a:latin typeface="Space Grotesk" panose="020B0604020202020204" charset="0"/>
                <a:cs typeface="Space Grotesk" panose="020B0604020202020204" charset="0"/>
              </a:rPr>
              <a:t>UOI Games peut lancer un jeu AAA ambitieux mêlant action, aventure et éléments RPG, conçu pour offrir une expérience immersive, riche en narration et jouable en solo comme en coopération (avec options VR).</a:t>
            </a:r>
          </a:p>
          <a:p>
            <a:pPr algn="ctr"/>
            <a:r>
              <a:rPr lang="fr-FR" dirty="0">
                <a:solidFill>
                  <a:schemeClr val="bg1"/>
                </a:solidFill>
                <a:latin typeface="Space Grotesk" panose="020B0604020202020204" charset="0"/>
                <a:cs typeface="Space Grotesk" panose="020B0604020202020204" charset="0"/>
              </a:rPr>
              <a:t>Pensé pour les </a:t>
            </a:r>
            <a:r>
              <a:rPr lang="fr-FR" b="1" dirty="0">
                <a:solidFill>
                  <a:schemeClr val="bg1"/>
                </a:solidFill>
                <a:latin typeface="Space Grotesk" panose="020B0604020202020204" charset="0"/>
                <a:cs typeface="Space Grotesk" panose="020B0604020202020204" charset="0"/>
              </a:rPr>
              <a:t>joueurs de 10 à 35 ans</a:t>
            </a:r>
            <a:r>
              <a:rPr lang="fr-FR" dirty="0">
                <a:solidFill>
                  <a:schemeClr val="bg1"/>
                </a:solidFill>
                <a:latin typeface="Space Grotesk" panose="020B0604020202020204" charset="0"/>
                <a:cs typeface="Space Grotesk" panose="020B0604020202020204" charset="0"/>
              </a:rPr>
              <a:t>, principalement en </a:t>
            </a:r>
            <a:r>
              <a:rPr lang="fr-FR" b="1" dirty="0">
                <a:solidFill>
                  <a:schemeClr val="bg1"/>
                </a:solidFill>
                <a:latin typeface="Space Grotesk" panose="020B0604020202020204" charset="0"/>
                <a:cs typeface="Space Grotesk" panose="020B0604020202020204" charset="0"/>
              </a:rPr>
              <a:t>Amérique du Nord et Europe </a:t>
            </a:r>
            <a:r>
              <a:rPr lang="fr-FR" dirty="0">
                <a:solidFill>
                  <a:schemeClr val="bg1"/>
                </a:solidFill>
                <a:latin typeface="Space Grotesk" panose="020B0604020202020204" charset="0"/>
                <a:cs typeface="Space Grotesk" panose="020B0604020202020204" charset="0"/>
              </a:rPr>
              <a:t>sans oublier le marché </a:t>
            </a:r>
            <a:r>
              <a:rPr lang="fr-FR" b="1" dirty="0">
                <a:solidFill>
                  <a:schemeClr val="bg1"/>
                </a:solidFill>
                <a:latin typeface="Space Grotesk" panose="020B0604020202020204" charset="0"/>
                <a:cs typeface="Space Grotesk" panose="020B0604020202020204" charset="0"/>
              </a:rPr>
              <a:t>d’Asie-Pacifique</a:t>
            </a:r>
            <a:r>
              <a:rPr lang="fr-FR" dirty="0">
                <a:solidFill>
                  <a:schemeClr val="bg1"/>
                </a:solidFill>
                <a:latin typeface="Space Grotesk" panose="020B0604020202020204" charset="0"/>
                <a:cs typeface="Space Grotesk" panose="020B0604020202020204" charset="0"/>
              </a:rPr>
              <a:t>, le jeu visera les.</a:t>
            </a:r>
            <a:br>
              <a:rPr lang="fr-FR" dirty="0">
                <a:solidFill>
                  <a:schemeClr val="bg1"/>
                </a:solidFill>
                <a:latin typeface="Space Grotesk" panose="020B0604020202020204" charset="0"/>
                <a:cs typeface="Space Grotesk" panose="020B0604020202020204" charset="0"/>
              </a:rPr>
            </a:br>
            <a:r>
              <a:rPr lang="fr-FR" sz="1600" dirty="0">
                <a:solidFill>
                  <a:schemeClr val="bg1"/>
                </a:solidFill>
                <a:latin typeface="Space Grotesk" panose="020B0604020202020204" charset="0"/>
                <a:cs typeface="Space Grotesk" panose="020B0604020202020204" charset="0"/>
              </a:rPr>
              <a:t>consoles de dernière génération, ce jeu adoptera un modèle économique hybride (vente initiale, DLCs, microtransactions raisonnées) et bénéficiera d’un lancement multicanal.</a:t>
            </a:r>
            <a:br>
              <a:rPr lang="fr-FR" sz="1600" dirty="0">
                <a:solidFill>
                  <a:schemeClr val="bg1"/>
                </a:solidFill>
                <a:latin typeface="Space Grotesk" panose="020B0604020202020204" charset="0"/>
                <a:cs typeface="Space Grotesk" panose="020B0604020202020204" charset="0"/>
              </a:rPr>
            </a:br>
            <a:r>
              <a:rPr lang="fr-FR" sz="1600" dirty="0">
                <a:solidFill>
                  <a:schemeClr val="bg1"/>
                </a:solidFill>
                <a:latin typeface="Space Grotesk" panose="020B0604020202020204" charset="0"/>
                <a:cs typeface="Space Grotesk" panose="020B0604020202020204" charset="0"/>
              </a:rPr>
              <a:t>Enfin, des partenariats stratégiques avec des influenceurs et plateformes comme Twitch permettront de capter un public jeune, exigeant et passionné.</a:t>
            </a:r>
          </a:p>
        </p:txBody>
      </p:sp>
      <p:pic>
        <p:nvPicPr>
          <p:cNvPr id="7" name="Image 6">
            <a:extLst>
              <a:ext uri="{FF2B5EF4-FFF2-40B4-BE49-F238E27FC236}">
                <a16:creationId xmlns:a16="http://schemas.microsoft.com/office/drawing/2014/main" id="{F71211AD-52BE-4634-800B-CE0E37C9799D}"/>
              </a:ext>
            </a:extLst>
          </p:cNvPr>
          <p:cNvPicPr>
            <a:picLocks noChangeAspect="1"/>
          </p:cNvPicPr>
          <p:nvPr/>
        </p:nvPicPr>
        <p:blipFill>
          <a:blip r:embed="rId4"/>
          <a:stretch>
            <a:fillRect/>
          </a:stretch>
        </p:blipFill>
        <p:spPr>
          <a:xfrm>
            <a:off x="7829077" y="3851648"/>
            <a:ext cx="1432057" cy="1291852"/>
          </a:xfrm>
          <a:prstGeom prst="rect">
            <a:avLst/>
          </a:prstGeom>
        </p:spPr>
      </p:pic>
      <p:pic>
        <p:nvPicPr>
          <p:cNvPr id="3" name="Graphique 2" descr="Mille avec un remplissage uni">
            <a:extLst>
              <a:ext uri="{FF2B5EF4-FFF2-40B4-BE49-F238E27FC236}">
                <a16:creationId xmlns:a16="http://schemas.microsoft.com/office/drawing/2014/main" id="{3FC5B1C6-0C74-4C9F-B563-8FC3CBF39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100" y="475621"/>
            <a:ext cx="579120" cy="579120"/>
          </a:xfrm>
          <a:prstGeom prst="rect">
            <a:avLst/>
          </a:prstGeom>
        </p:spPr>
      </p:pic>
    </p:spTree>
    <p:extLst>
      <p:ext uri="{BB962C8B-B14F-4D97-AF65-F5344CB8AC3E}">
        <p14:creationId xmlns:p14="http://schemas.microsoft.com/office/powerpoint/2010/main" val="261705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4"/>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Le contexte</a:t>
            </a:r>
            <a:endParaRPr/>
          </a:p>
        </p:txBody>
      </p:sp>
      <p:sp>
        <p:nvSpPr>
          <p:cNvPr id="2260" name="Google Shape;2260;p4"/>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01</a:t>
            </a:r>
            <a:endParaRPr sz="10000"/>
          </a:p>
        </p:txBody>
      </p:sp>
      <p:pic>
        <p:nvPicPr>
          <p:cNvPr id="4" name="Image 3">
            <a:extLst>
              <a:ext uri="{FF2B5EF4-FFF2-40B4-BE49-F238E27FC236}">
                <a16:creationId xmlns:a16="http://schemas.microsoft.com/office/drawing/2014/main" id="{91345388-C4DD-4A60-8A11-50C67E39C939}"/>
              </a:ext>
            </a:extLst>
          </p:cNvPr>
          <p:cNvPicPr>
            <a:picLocks noChangeAspect="1"/>
          </p:cNvPicPr>
          <p:nvPr/>
        </p:nvPicPr>
        <p:blipFill>
          <a:blip r:embed="rId3"/>
          <a:stretch>
            <a:fillRect/>
          </a:stretch>
        </p:blipFill>
        <p:spPr>
          <a:xfrm>
            <a:off x="7511682" y="3499440"/>
            <a:ext cx="1780575" cy="1780575"/>
          </a:xfrm>
          <a:prstGeom prst="rect">
            <a:avLst/>
          </a:prstGeom>
        </p:spPr>
      </p:pic>
      <p:pic>
        <p:nvPicPr>
          <p:cNvPr id="7" name="Image 6">
            <a:extLst>
              <a:ext uri="{FF2B5EF4-FFF2-40B4-BE49-F238E27FC236}">
                <a16:creationId xmlns:a16="http://schemas.microsoft.com/office/drawing/2014/main" id="{CC709136-8A7B-4238-A057-F980FC6B691F}"/>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5"/>
          <p:cNvSpPr txBox="1">
            <a:spLocks noGrp="1"/>
          </p:cNvSpPr>
          <p:nvPr>
            <p:ph type="title"/>
          </p:nvPr>
        </p:nvSpPr>
        <p:spPr>
          <a:xfrm>
            <a:off x="1723000" y="388372"/>
            <a:ext cx="5403273" cy="7776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dirty="0">
                <a:latin typeface="Montserrat"/>
                <a:ea typeface="Montserrat"/>
                <a:cs typeface="Montserrat"/>
                <a:sym typeface="Montserrat"/>
              </a:rPr>
              <a:t>Définir le contexte</a:t>
            </a:r>
            <a:endParaRPr dirty="0"/>
          </a:p>
        </p:txBody>
      </p:sp>
      <p:sp>
        <p:nvSpPr>
          <p:cNvPr id="2266" name="Google Shape;2266;p5"/>
          <p:cNvSpPr txBox="1">
            <a:spLocks noGrp="1"/>
          </p:cNvSpPr>
          <p:nvPr>
            <p:ph type="subTitle" idx="1"/>
          </p:nvPr>
        </p:nvSpPr>
        <p:spPr>
          <a:xfrm>
            <a:off x="973469" y="1594016"/>
            <a:ext cx="7197061" cy="23834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fr-FR" sz="1600" dirty="0">
                <a:solidFill>
                  <a:schemeClr val="bg1"/>
                </a:solidFill>
                <a:latin typeface="Space Grotesk" panose="020B0604020202020204" charset="0"/>
                <a:cs typeface="Space Grotesk" panose="020B0604020202020204" charset="0"/>
              </a:rPr>
              <a:t>UOI</a:t>
            </a:r>
            <a:r>
              <a:rPr lang="fr-FR" sz="1600" dirty="0">
                <a:solidFill>
                  <a:srgbClr val="FF0000"/>
                </a:solidFill>
                <a:latin typeface="Space Grotesk" panose="020B0604020202020204" charset="0"/>
                <a:cs typeface="Space Grotesk" panose="020B0604020202020204" charset="0"/>
              </a:rPr>
              <a:t> </a:t>
            </a:r>
            <a:r>
              <a:rPr lang="fr-FR" sz="1600" dirty="0">
                <a:latin typeface="Space Grotesk" panose="020B0604020202020204" charset="0"/>
                <a:cs typeface="Space Grotesk" panose="020B0604020202020204" charset="0"/>
              </a:rPr>
              <a:t>Games, une entreprise spécialisée dans l’industrie du jeu vidéo, s’associe à ESN Data pour développer son premier jeu Triple A. Cette collaboration a pour but de réaliser une analyse approfondie des tendances du marché, des préférences des consommateurs, et des segments de clientèle. L’objectif est d’identifier une opportunité commerciale viable et de formuler des recommandations pour un jeu adapté à un marché en constante évolution.</a:t>
            </a:r>
          </a:p>
        </p:txBody>
      </p:sp>
      <p:pic>
        <p:nvPicPr>
          <p:cNvPr id="4" name="Image 3">
            <a:extLst>
              <a:ext uri="{FF2B5EF4-FFF2-40B4-BE49-F238E27FC236}">
                <a16:creationId xmlns:a16="http://schemas.microsoft.com/office/drawing/2014/main" id="{5EBD5DAC-5A27-466C-BC5A-8CC81BDA1872}"/>
              </a:ext>
            </a:extLst>
          </p:cNvPr>
          <p:cNvPicPr>
            <a:picLocks noChangeAspect="1"/>
          </p:cNvPicPr>
          <p:nvPr/>
        </p:nvPicPr>
        <p:blipFill>
          <a:blip r:embed="rId3"/>
          <a:stretch>
            <a:fillRect/>
          </a:stretch>
        </p:blipFill>
        <p:spPr>
          <a:xfrm>
            <a:off x="7700607" y="3534112"/>
            <a:ext cx="1695113" cy="1695113"/>
          </a:xfrm>
          <a:prstGeom prst="rect">
            <a:avLst/>
          </a:prstGeom>
        </p:spPr>
      </p:pic>
      <p:pic>
        <p:nvPicPr>
          <p:cNvPr id="7" name="Image 6">
            <a:extLst>
              <a:ext uri="{FF2B5EF4-FFF2-40B4-BE49-F238E27FC236}">
                <a16:creationId xmlns:a16="http://schemas.microsoft.com/office/drawing/2014/main" id="{2E465A92-620A-49C7-9A26-4564A6A7701E}"/>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6"/>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La matrice SWOT</a:t>
            </a:r>
            <a:endParaRPr/>
          </a:p>
        </p:txBody>
      </p:sp>
      <p:sp>
        <p:nvSpPr>
          <p:cNvPr id="2272" name="Google Shape;2272;p6"/>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02</a:t>
            </a:r>
            <a:endParaRPr sz="10000"/>
          </a:p>
        </p:txBody>
      </p:sp>
      <p:pic>
        <p:nvPicPr>
          <p:cNvPr id="4" name="Image 3">
            <a:extLst>
              <a:ext uri="{FF2B5EF4-FFF2-40B4-BE49-F238E27FC236}">
                <a16:creationId xmlns:a16="http://schemas.microsoft.com/office/drawing/2014/main" id="{618C5127-AC30-4537-8A83-7B9672E5670B}"/>
              </a:ext>
            </a:extLst>
          </p:cNvPr>
          <p:cNvPicPr>
            <a:picLocks noChangeAspect="1"/>
          </p:cNvPicPr>
          <p:nvPr/>
        </p:nvPicPr>
        <p:blipFill>
          <a:blip r:embed="rId3"/>
          <a:stretch>
            <a:fillRect/>
          </a:stretch>
        </p:blipFill>
        <p:spPr>
          <a:xfrm>
            <a:off x="7156013" y="3102614"/>
            <a:ext cx="2282711" cy="2282711"/>
          </a:xfrm>
          <a:prstGeom prst="rect">
            <a:avLst/>
          </a:prstGeom>
        </p:spPr>
      </p:pic>
      <p:pic>
        <p:nvPicPr>
          <p:cNvPr id="7" name="Image 6">
            <a:extLst>
              <a:ext uri="{FF2B5EF4-FFF2-40B4-BE49-F238E27FC236}">
                <a16:creationId xmlns:a16="http://schemas.microsoft.com/office/drawing/2014/main" id="{59EBB645-7DBF-49EC-B91A-15BAD54A7FB1}"/>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7"/>
          <p:cNvSpPr txBox="1">
            <a:spLocks noGrp="1"/>
          </p:cNvSpPr>
          <p:nvPr>
            <p:ph type="title"/>
          </p:nvPr>
        </p:nvSpPr>
        <p:spPr>
          <a:xfrm>
            <a:off x="2932180" y="-1"/>
            <a:ext cx="3338285" cy="55154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300"/>
              <a:buNone/>
            </a:pPr>
            <a:r>
              <a:rPr lang="en" sz="2800" dirty="0"/>
              <a:t>Matrice SWOT</a:t>
            </a:r>
            <a:endParaRPr sz="2800" b="1" dirty="0"/>
          </a:p>
        </p:txBody>
      </p:sp>
      <p:sp>
        <p:nvSpPr>
          <p:cNvPr id="2278" name="Google Shape;2278;p7"/>
          <p:cNvSpPr/>
          <p:nvPr/>
        </p:nvSpPr>
        <p:spPr>
          <a:xfrm>
            <a:off x="508325" y="699156"/>
            <a:ext cx="3918868" cy="2016845"/>
          </a:xfrm>
          <a:prstGeom prst="roundRect">
            <a:avLst>
              <a:gd name="adj" fmla="val 16667"/>
            </a:avLst>
          </a:prstGeom>
          <a:solidFill>
            <a:schemeClr val="dk2"/>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Forces </a:t>
            </a:r>
            <a:endParaRPr sz="1400" b="0" i="0" u="none" strike="noStrike" cap="none" dirty="0">
              <a:solidFill>
                <a:schemeClr val="lt1"/>
              </a:solidFill>
              <a:latin typeface="Arial"/>
              <a:ea typeface="Arial"/>
              <a:cs typeface="Arial"/>
              <a:sym typeface="Arial"/>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Expertise reconnue</a:t>
            </a:r>
            <a:r>
              <a:rPr lang="fr-FR" sz="900" dirty="0">
                <a:solidFill>
                  <a:schemeClr val="bg1"/>
                </a:solidFill>
                <a:latin typeface="Space Grotesk" panose="020B0604020202020204" charset="0"/>
                <a:cs typeface="Space Grotesk" panose="020B0604020202020204" charset="0"/>
              </a:rPr>
              <a:t> : UOI Games est une entreprise spécialisée dans le jeu vidéo avec une expérience solide.</a:t>
            </a:r>
          </a:p>
          <a:p>
            <a:pPr marL="285750" marR="0" lvl="0" indent="-285750" algn="l" rtl="0">
              <a:lnSpc>
                <a:spcPct val="100000"/>
              </a:lnSpc>
              <a:spcBef>
                <a:spcPts val="0"/>
              </a:spcBef>
              <a:spcAft>
                <a:spcPts val="0"/>
              </a:spcAft>
              <a:buClr>
                <a:schemeClr val="bg1"/>
              </a:buClr>
              <a:buFont typeface="Wingdings" panose="05000000000000000000" pitchFamily="2" charset="2"/>
              <a:buChar char="§"/>
            </a:pPr>
            <a:endParaRPr sz="900" b="0" i="0" u="none" strike="noStrike" cap="none" dirty="0">
              <a:solidFill>
                <a:schemeClr val="bg1"/>
              </a:solidFill>
              <a:latin typeface="Space Grotesk" panose="020B0604020202020204" charset="0"/>
              <a:cs typeface="Space Grotesk" panose="020B0604020202020204" charset="0"/>
              <a:sym typeface="Arial"/>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Accès à des ressources variées</a:t>
            </a:r>
            <a:r>
              <a:rPr lang="fr-FR" sz="900" dirty="0">
                <a:solidFill>
                  <a:schemeClr val="bg1"/>
                </a:solidFill>
                <a:latin typeface="Space Grotesk" panose="020B0604020202020204" charset="0"/>
                <a:cs typeface="Space Grotesk" panose="020B0604020202020204" charset="0"/>
              </a:rPr>
              <a:t> : Une équipe pluridisciplinaire incluant développeurs, scénaristes, marketeurs.</a:t>
            </a:r>
          </a:p>
          <a:p>
            <a:pPr marL="171450" marR="0" lvl="0" indent="-171450" algn="l" rtl="0">
              <a:lnSpc>
                <a:spcPct val="100000"/>
              </a:lnSpc>
              <a:spcBef>
                <a:spcPts val="0"/>
              </a:spcBef>
              <a:spcAft>
                <a:spcPts val="0"/>
              </a:spcAft>
              <a:buClr>
                <a:schemeClr val="bg1"/>
              </a:buClr>
              <a:buFont typeface="Wingdings" panose="05000000000000000000" pitchFamily="2" charset="2"/>
              <a:buChar char="§"/>
            </a:pPr>
            <a:endParaRPr lang="fr-FR" sz="900" dirty="0">
              <a:solidFill>
                <a:schemeClr val="bg1"/>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Capacité à suivre les tendances</a:t>
            </a:r>
            <a:r>
              <a:rPr lang="fr-FR" sz="900" dirty="0">
                <a:solidFill>
                  <a:schemeClr val="bg1"/>
                </a:solidFill>
                <a:latin typeface="Space Grotesk" panose="020B0604020202020204" charset="0"/>
                <a:cs typeface="Space Grotesk" panose="020B0604020202020204" charset="0"/>
              </a:rPr>
              <a:t> : Intérêt marqué pour l’analyse des tendances et des données.</a:t>
            </a:r>
          </a:p>
          <a:p>
            <a:pPr marL="171450" marR="0" lvl="0" indent="-171450" algn="l" rtl="0">
              <a:lnSpc>
                <a:spcPct val="100000"/>
              </a:lnSpc>
              <a:spcBef>
                <a:spcPts val="0"/>
              </a:spcBef>
              <a:spcAft>
                <a:spcPts val="0"/>
              </a:spcAft>
              <a:buClr>
                <a:schemeClr val="bg1"/>
              </a:buClr>
              <a:buFont typeface="Wingdings" panose="05000000000000000000" pitchFamily="2" charset="2"/>
              <a:buChar char="§"/>
            </a:pPr>
            <a:endParaRPr lang="fr-FR" sz="900" dirty="0">
              <a:solidFill>
                <a:schemeClr val="bg1"/>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Écosystème dynamique</a:t>
            </a:r>
            <a:r>
              <a:rPr lang="fr-FR" sz="900" dirty="0">
                <a:solidFill>
                  <a:schemeClr val="bg1"/>
                </a:solidFill>
                <a:latin typeface="Space Grotesk" panose="020B0604020202020204" charset="0"/>
                <a:cs typeface="Space Grotesk" panose="020B0604020202020204" charset="0"/>
              </a:rPr>
              <a:t> : Capacité à mobiliser des influenceurs, campagnes marketing et communication efficace.</a:t>
            </a:r>
            <a:endParaRPr sz="900" b="0" i="0" u="none" strike="noStrike" cap="none" dirty="0">
              <a:solidFill>
                <a:schemeClr val="bg1"/>
              </a:solidFill>
              <a:latin typeface="Space Grotesk" panose="020B0604020202020204" charset="0"/>
              <a:cs typeface="Space Grotesk" panose="020B0604020202020204" charset="0"/>
              <a:sym typeface="Arial"/>
            </a:endParaRPr>
          </a:p>
        </p:txBody>
      </p:sp>
      <p:sp>
        <p:nvSpPr>
          <p:cNvPr id="2279" name="Google Shape;2279;p7"/>
          <p:cNvSpPr/>
          <p:nvPr/>
        </p:nvSpPr>
        <p:spPr>
          <a:xfrm>
            <a:off x="4898704" y="654321"/>
            <a:ext cx="3734519" cy="2047055"/>
          </a:xfrm>
          <a:prstGeom prst="roundRect">
            <a:avLst>
              <a:gd name="adj" fmla="val 16667"/>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endParaRPr lang="en" dirty="0">
              <a:solidFill>
                <a:schemeClr val="lt1"/>
              </a:solidFill>
            </a:endParaRPr>
          </a:p>
          <a:p>
            <a:pPr marL="0" marR="0" lvl="0" indent="0" algn="ctr" rtl="0">
              <a:lnSpc>
                <a:spcPct val="100000"/>
              </a:lnSpc>
              <a:spcBef>
                <a:spcPts val="0"/>
              </a:spcBef>
              <a:spcAft>
                <a:spcPts val="0"/>
              </a:spcAft>
              <a:buNone/>
            </a:pPr>
            <a:endParaRPr lang="en" dirty="0">
              <a:solidFill>
                <a:schemeClr val="lt1"/>
              </a:solidFill>
            </a:endParaRPr>
          </a:p>
          <a:p>
            <a:pPr marL="0" marR="0" lvl="0" indent="0" algn="ct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Faiblesses</a:t>
            </a:r>
          </a:p>
          <a:p>
            <a:pPr marL="0" marR="0" lvl="0" indent="0" algn="ctr" rtl="0">
              <a:lnSpc>
                <a:spcPct val="100000"/>
              </a:lnSpc>
              <a:spcBef>
                <a:spcPts val="0"/>
              </a:spcBef>
              <a:spcAft>
                <a:spcPts val="0"/>
              </a:spcAft>
              <a:buNone/>
            </a:pPr>
            <a:endParaRPr lang="fr-FR" sz="1000" b="1" dirty="0">
              <a:solidFill>
                <a:schemeClr val="bg1"/>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Manque d'expérience dans les projets Triple A</a:t>
            </a:r>
            <a:r>
              <a:rPr lang="fr-FR" sz="900" dirty="0">
                <a:solidFill>
                  <a:schemeClr val="bg1"/>
                </a:solidFill>
                <a:latin typeface="Space Grotesk" panose="020B0604020202020204" charset="0"/>
                <a:cs typeface="Space Grotesk" panose="020B0604020202020204" charset="0"/>
              </a:rPr>
              <a:t> : Ce serait leur premier jeu Triple A, ce qui implique des risques.</a:t>
            </a:r>
            <a:endParaRPr lang="fr-FR" sz="900" b="1" dirty="0">
              <a:solidFill>
                <a:schemeClr val="bg1"/>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Coûts élevés de développement</a:t>
            </a:r>
            <a:r>
              <a:rPr lang="fr-FR" sz="900" dirty="0">
                <a:solidFill>
                  <a:schemeClr val="bg1"/>
                </a:solidFill>
                <a:latin typeface="Space Grotesk" panose="020B0604020202020204" charset="0"/>
                <a:cs typeface="Space Grotesk" panose="020B0604020202020204" charset="0"/>
              </a:rPr>
              <a:t> : Un Triple A exige d'importants investissements financiers.</a:t>
            </a:r>
            <a:endParaRPr lang="fr-FR" sz="900" b="1" dirty="0">
              <a:solidFill>
                <a:schemeClr val="bg1"/>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Concurrence féroce</a:t>
            </a:r>
            <a:r>
              <a:rPr lang="fr-FR" sz="900" dirty="0">
                <a:solidFill>
                  <a:schemeClr val="bg1"/>
                </a:solidFill>
                <a:latin typeface="Space Grotesk" panose="020B0604020202020204" charset="0"/>
                <a:cs typeface="Space Grotesk" panose="020B0604020202020204" charset="0"/>
              </a:rPr>
              <a:t> : Présence d’acteurs établis dans l'industrie du Triple A.</a:t>
            </a:r>
            <a:endParaRPr lang="fr-FR" sz="900" b="1" dirty="0">
              <a:solidFill>
                <a:schemeClr val="bg1"/>
              </a:solidFill>
              <a:latin typeface="Space Grotesk" panose="020B0604020202020204" charset="0"/>
              <a:cs typeface="Space Grotesk" panose="020B0604020202020204" charset="0"/>
            </a:endParaRPr>
          </a:p>
          <a:p>
            <a:pPr marL="171450" lvl="1" indent="-171450">
              <a:buClr>
                <a:schemeClr val="bg1"/>
              </a:buClr>
              <a:buFont typeface="Wingdings" panose="05000000000000000000" pitchFamily="2" charset="2"/>
              <a:buChar char="§"/>
            </a:pPr>
            <a:r>
              <a:rPr lang="fr-FR" sz="900" b="1" dirty="0">
                <a:solidFill>
                  <a:schemeClr val="bg1"/>
                </a:solidFill>
                <a:latin typeface="Space Grotesk" panose="020B0604020202020204" charset="0"/>
                <a:cs typeface="Space Grotesk" panose="020B0604020202020204" charset="0"/>
              </a:rPr>
              <a:t>Temps de développement long</a:t>
            </a:r>
            <a:r>
              <a:rPr lang="fr-FR" sz="900" dirty="0">
                <a:solidFill>
                  <a:schemeClr val="bg1"/>
                </a:solidFill>
                <a:latin typeface="Space Grotesk" panose="020B0604020202020204" charset="0"/>
                <a:cs typeface="Space Grotesk" panose="020B0604020202020204" charset="0"/>
              </a:rPr>
              <a:t> : Le cycle de   développement d'un Triple A est complexe et chronophage.</a:t>
            </a:r>
            <a:endParaRPr sz="900" b="0" i="0" u="none" strike="noStrike" cap="none" dirty="0">
              <a:solidFill>
                <a:schemeClr val="bg1"/>
              </a:solidFill>
              <a:latin typeface="Space Grotesk" panose="020B0604020202020204" charset="0"/>
              <a:cs typeface="Space Grotesk" panose="020B0604020202020204" charset="0"/>
              <a:sym typeface="Arial"/>
            </a:endParaRPr>
          </a:p>
          <a:p>
            <a:pPr marL="171450" lvl="1" indent="-171450">
              <a:buClr>
                <a:schemeClr val="bg1"/>
              </a:buClr>
              <a:buFont typeface="Wingdings" panose="05000000000000000000" pitchFamily="2" charset="2"/>
              <a:buChar char="§"/>
            </a:pPr>
            <a:endParaRPr sz="1000" b="0" i="0" u="none" strike="noStrike" cap="none" dirty="0">
              <a:solidFill>
                <a:schemeClr val="bg1"/>
              </a:solidFill>
              <a:latin typeface="Space Grotesk" panose="020B0604020202020204" charset="0"/>
              <a:cs typeface="Space Grotesk" panose="020B0604020202020204" charset="0"/>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280" name="Google Shape;2280;p7"/>
          <p:cNvSpPr/>
          <p:nvPr/>
        </p:nvSpPr>
        <p:spPr>
          <a:xfrm>
            <a:off x="508324" y="2842428"/>
            <a:ext cx="3918868" cy="1838490"/>
          </a:xfrm>
          <a:prstGeom prst="roundRect">
            <a:avLst>
              <a:gd name="adj" fmla="val 16667"/>
            </a:avLst>
          </a:prstGeom>
          <a:solidFill>
            <a:srgbClr val="A288E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endParaRPr lang="fr-FR" sz="1400" b="0" i="0" u="none" strike="noStrike" cap="none" dirty="0">
              <a:solidFill>
                <a:schemeClr val="lt1"/>
              </a:solidFill>
              <a:latin typeface="Arial"/>
              <a:ea typeface="Arial"/>
              <a:cs typeface="Arial"/>
              <a:sym typeface="Arial"/>
            </a:endParaRPr>
          </a:p>
          <a:p>
            <a:pPr algn="ctr"/>
            <a:endParaRPr lang="fr-FR" sz="1200" b="0" i="0" u="none" strike="noStrike" cap="none" dirty="0">
              <a:solidFill>
                <a:schemeClr val="lt1"/>
              </a:solidFill>
              <a:latin typeface="Arial"/>
              <a:ea typeface="Arial"/>
              <a:cs typeface="Arial"/>
              <a:sym typeface="Arial"/>
            </a:endParaRPr>
          </a:p>
          <a:p>
            <a:pPr algn="ctr"/>
            <a:r>
              <a:rPr lang="fr-FR" sz="1200" b="0" i="0" u="none" strike="noStrike" cap="none" dirty="0">
                <a:solidFill>
                  <a:schemeClr val="lt1"/>
                </a:solidFill>
                <a:latin typeface="Arial"/>
                <a:ea typeface="Arial"/>
                <a:cs typeface="Arial"/>
                <a:sym typeface="Arial"/>
              </a:rPr>
              <a:t>Opportunités</a:t>
            </a:r>
            <a:endParaRPr lang="fr-FR" sz="1000" b="1" dirty="0">
              <a:latin typeface="Space Grotesk" panose="020B0604020202020204" charset="0"/>
              <a:cs typeface="Space Grotesk" panose="020B0604020202020204" charset="0"/>
            </a:endParaRPr>
          </a:p>
          <a:p>
            <a:pPr marL="171450" indent="-171450">
              <a:buFont typeface="Wingdings" panose="05000000000000000000" pitchFamily="2" charset="2"/>
              <a:buChar char="§"/>
            </a:pPr>
            <a:r>
              <a:rPr lang="fr-FR" sz="900" b="1" dirty="0">
                <a:solidFill>
                  <a:srgbClr val="000A1E"/>
                </a:solidFill>
                <a:latin typeface="Space Grotesk" panose="020B0604020202020204" charset="0"/>
                <a:cs typeface="Space Grotesk" panose="020B0604020202020204" charset="0"/>
              </a:rPr>
              <a:t>Croissance du marché</a:t>
            </a:r>
            <a:r>
              <a:rPr lang="fr-FR" sz="900" dirty="0">
                <a:solidFill>
                  <a:srgbClr val="000A1E"/>
                </a:solidFill>
                <a:latin typeface="Space Grotesk" panose="020B0604020202020204" charset="0"/>
                <a:cs typeface="Space Grotesk" panose="020B0604020202020204" charset="0"/>
              </a:rPr>
              <a:t> : L'industrie du jeu vidéo continue de croître, avec une forte demande pour les titres Triple A.</a:t>
            </a:r>
          </a:p>
          <a:p>
            <a:pPr marL="171450" indent="-171450">
              <a:buFont typeface="Wingdings" panose="05000000000000000000" pitchFamily="2" charset="2"/>
              <a:buChar char="§"/>
            </a:pPr>
            <a:endParaRPr lang="fr-FR" sz="900" dirty="0">
              <a:solidFill>
                <a:srgbClr val="000A1E"/>
              </a:solidFill>
              <a:latin typeface="Space Grotesk" panose="020B0604020202020204" charset="0"/>
              <a:cs typeface="Space Grotesk" panose="020B0604020202020204" charset="0"/>
            </a:endParaRPr>
          </a:p>
          <a:p>
            <a:pPr marL="171450" indent="-171450">
              <a:buFont typeface="Wingdings" panose="05000000000000000000" pitchFamily="2" charset="2"/>
              <a:buChar char="§"/>
            </a:pPr>
            <a:r>
              <a:rPr lang="fr-FR" sz="900" b="1" dirty="0">
                <a:solidFill>
                  <a:srgbClr val="000A1E"/>
                </a:solidFill>
                <a:latin typeface="Space Grotesk" panose="020B0604020202020204" charset="0"/>
                <a:cs typeface="Space Grotesk" panose="020B0604020202020204" charset="0"/>
              </a:rPr>
              <a:t>Segmentation</a:t>
            </a:r>
            <a:r>
              <a:rPr lang="fr-FR" sz="900" dirty="0">
                <a:solidFill>
                  <a:srgbClr val="000A1E"/>
                </a:solidFill>
                <a:latin typeface="Space Grotesk" panose="020B0604020202020204" charset="0"/>
                <a:cs typeface="Space Grotesk" panose="020B0604020202020204" charset="0"/>
              </a:rPr>
              <a:t> : Opportunité de cibler des niches spécifiques (plateformes, genres, ou groupes démographiques).</a:t>
            </a:r>
          </a:p>
          <a:p>
            <a:pPr marL="171450" indent="-171450">
              <a:buFont typeface="Wingdings" panose="05000000000000000000" pitchFamily="2" charset="2"/>
              <a:buChar char="§"/>
            </a:pPr>
            <a:endParaRPr lang="fr-FR" sz="900" b="0" i="0" u="none" strike="noStrike" cap="none" dirty="0">
              <a:solidFill>
                <a:srgbClr val="000A1E"/>
              </a:solidFill>
              <a:latin typeface="Space Grotesk" panose="020B0604020202020204" charset="0"/>
              <a:cs typeface="Space Grotesk" panose="020B0604020202020204" charset="0"/>
              <a:sym typeface="Arial"/>
            </a:endParaRPr>
          </a:p>
          <a:p>
            <a:pPr marL="171450" indent="-171450">
              <a:buFont typeface="Wingdings" panose="05000000000000000000" pitchFamily="2" charset="2"/>
              <a:buChar char="§"/>
            </a:pPr>
            <a:r>
              <a:rPr lang="fr-FR" sz="900" b="1" dirty="0">
                <a:solidFill>
                  <a:srgbClr val="000A1E"/>
                </a:solidFill>
                <a:latin typeface="Space Grotesk" panose="020B0604020202020204" charset="0"/>
                <a:cs typeface="Space Grotesk" panose="020B0604020202020204" charset="0"/>
              </a:rPr>
              <a:t>Technologies émergentes</a:t>
            </a:r>
            <a:r>
              <a:rPr lang="fr-FR" sz="900" dirty="0">
                <a:solidFill>
                  <a:srgbClr val="000A1E"/>
                </a:solidFill>
                <a:latin typeface="Space Grotesk" panose="020B0604020202020204" charset="0"/>
                <a:cs typeface="Space Grotesk" panose="020B0604020202020204" charset="0"/>
              </a:rPr>
              <a:t> : Possibilité d'intégrer la VR, l'AR ou des innovations graphiques dans le projet.</a:t>
            </a:r>
          </a:p>
          <a:p>
            <a:pPr marL="171450" indent="-171450">
              <a:buFont typeface="Wingdings" panose="05000000000000000000" pitchFamily="2" charset="2"/>
              <a:buChar char="§"/>
            </a:pPr>
            <a:endParaRPr lang="fr-FR" sz="900" dirty="0">
              <a:solidFill>
                <a:srgbClr val="000A1E"/>
              </a:solidFill>
              <a:latin typeface="Space Grotesk" panose="020B0604020202020204" charset="0"/>
              <a:cs typeface="Space Grotesk" panose="020B0604020202020204" charset="0"/>
            </a:endParaRPr>
          </a:p>
          <a:p>
            <a:pPr marL="171450" marR="0" lvl="0" indent="-171450" algn="l" rtl="0">
              <a:lnSpc>
                <a:spcPct val="100000"/>
              </a:lnSpc>
              <a:spcBef>
                <a:spcPts val="0"/>
              </a:spcBef>
              <a:spcAft>
                <a:spcPts val="0"/>
              </a:spcAft>
              <a:buFont typeface="Wingdings" panose="05000000000000000000" pitchFamily="2" charset="2"/>
              <a:buChar char="§"/>
            </a:pPr>
            <a:r>
              <a:rPr lang="fr-FR" sz="900" b="1" dirty="0">
                <a:solidFill>
                  <a:srgbClr val="000A1E"/>
                </a:solidFill>
                <a:latin typeface="Space Grotesk" panose="020B0604020202020204" charset="0"/>
                <a:cs typeface="Space Grotesk" panose="020B0604020202020204" charset="0"/>
              </a:rPr>
              <a:t>Expansion internationale</a:t>
            </a:r>
            <a:r>
              <a:rPr lang="fr-FR" sz="900" dirty="0">
                <a:solidFill>
                  <a:srgbClr val="000A1E"/>
                </a:solidFill>
                <a:latin typeface="Space Grotesk" panose="020B0604020202020204" charset="0"/>
                <a:cs typeface="Space Grotesk" panose="020B0604020202020204" charset="0"/>
              </a:rPr>
              <a:t> : Cibler des marchés en pleine croissance comme l'Asie ou l'Amérique latine.</a:t>
            </a:r>
            <a:endParaRPr sz="900" b="0" i="0" u="none" strike="noStrike" cap="none" dirty="0">
              <a:solidFill>
                <a:srgbClr val="000A1E"/>
              </a:solidFill>
              <a:latin typeface="Space Grotesk" panose="020B0604020202020204" charset="0"/>
              <a:cs typeface="Space Grotesk" panose="020B0604020202020204" charset="0"/>
              <a:sym typeface="Arial"/>
            </a:endParaRPr>
          </a:p>
          <a:p>
            <a:pPr marL="171450" marR="0" lvl="0" indent="-171450" algn="l" rtl="0">
              <a:lnSpc>
                <a:spcPct val="100000"/>
              </a:lnSpc>
              <a:spcBef>
                <a:spcPts val="0"/>
              </a:spcBef>
              <a:spcAft>
                <a:spcPts val="0"/>
              </a:spcAft>
              <a:buFont typeface="Wingdings" panose="05000000000000000000" pitchFamily="2" charset="2"/>
              <a:buChar char="§"/>
            </a:pPr>
            <a:endParaRPr sz="900" b="0" i="0" u="none" strike="noStrike" cap="none" dirty="0">
              <a:solidFill>
                <a:srgbClr val="002060"/>
              </a:solidFill>
              <a:latin typeface="Space Grotesk" panose="020B0604020202020204" charset="0"/>
              <a:cs typeface="Space Grotesk" panose="020B0604020202020204" charset="0"/>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281" name="Google Shape;2281;p7"/>
          <p:cNvSpPr/>
          <p:nvPr/>
        </p:nvSpPr>
        <p:spPr>
          <a:xfrm>
            <a:off x="4898704" y="2835307"/>
            <a:ext cx="3763545" cy="1871305"/>
          </a:xfrm>
          <a:prstGeom prst="roundRect">
            <a:avLst>
              <a:gd name="adj" fmla="val 16667"/>
            </a:avLst>
          </a:prstGeom>
          <a:solidFill>
            <a:srgbClr val="C1B6DC"/>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fr-FR" sz="1000" b="0" i="0" u="none" strike="noStrike" cap="none" dirty="0">
                <a:solidFill>
                  <a:schemeClr val="lt1"/>
                </a:solidFill>
                <a:latin typeface="Space Grotesk" panose="020B0604020202020204" charset="0"/>
                <a:cs typeface="Space Grotesk" panose="020B0604020202020204" charset="0"/>
                <a:sym typeface="Arial"/>
              </a:rPr>
              <a:t> </a:t>
            </a:r>
          </a:p>
          <a:p>
            <a:pPr marL="0" marR="0" lvl="0" indent="0" algn="ctr" rtl="0">
              <a:lnSpc>
                <a:spcPct val="100000"/>
              </a:lnSpc>
              <a:spcBef>
                <a:spcPts val="0"/>
              </a:spcBef>
              <a:spcAft>
                <a:spcPts val="0"/>
              </a:spcAft>
              <a:buNone/>
            </a:pPr>
            <a:r>
              <a:rPr lang="fr-FR" b="0" i="0" u="none" strike="noStrike" cap="none" dirty="0">
                <a:solidFill>
                  <a:schemeClr val="lt1"/>
                </a:solidFill>
                <a:latin typeface="+mj-lt"/>
                <a:cs typeface="Space Grotesk" panose="020B0604020202020204" charset="0"/>
                <a:sym typeface="Arial"/>
              </a:rPr>
              <a:t>Menaces</a:t>
            </a:r>
            <a:endParaRPr lang="fr-FR" sz="900" b="1" dirty="0">
              <a:latin typeface="Space Grotesk" panose="020B0604020202020204" charset="0"/>
              <a:cs typeface="Space Grotesk" panose="020B0604020202020204" charset="0"/>
            </a:endParaRPr>
          </a:p>
          <a:p>
            <a:pPr marL="171450" lvl="2" indent="-171450">
              <a:buFont typeface="Wingdings" panose="05000000000000000000" pitchFamily="2" charset="2"/>
              <a:buChar char="§"/>
            </a:pPr>
            <a:r>
              <a:rPr lang="fr-FR" sz="900" b="1" dirty="0">
                <a:latin typeface="Space Grotesk" panose="020B0604020202020204" charset="0"/>
                <a:cs typeface="Space Grotesk" panose="020B0604020202020204" charset="0"/>
              </a:rPr>
              <a:t>Volatilité des préférences des consommateurs</a:t>
            </a:r>
            <a:r>
              <a:rPr lang="fr-FR" sz="900" dirty="0">
                <a:latin typeface="Space Grotesk" panose="020B0604020202020204" charset="0"/>
                <a:cs typeface="Space Grotesk" panose="020B0604020202020204" charset="0"/>
              </a:rPr>
              <a:t> : Les tendances peuvent changer rapidement.</a:t>
            </a:r>
            <a:endParaRPr lang="fr-FR" sz="900" b="0" i="0" u="none" strike="noStrike" cap="none" dirty="0">
              <a:solidFill>
                <a:schemeClr val="lt1"/>
              </a:solidFill>
              <a:latin typeface="Space Grotesk" panose="020B0604020202020204" charset="0"/>
              <a:cs typeface="Space Grotesk" panose="020B0604020202020204" charset="0"/>
              <a:sym typeface="Arial"/>
            </a:endParaRPr>
          </a:p>
          <a:p>
            <a:pPr marL="171450" lvl="2" indent="-171450">
              <a:buFont typeface="Wingdings" panose="05000000000000000000" pitchFamily="2" charset="2"/>
              <a:buChar char="§"/>
            </a:pPr>
            <a:r>
              <a:rPr lang="fr-FR" sz="900" b="1" dirty="0">
                <a:latin typeface="Space Grotesk" panose="020B0604020202020204" charset="0"/>
                <a:cs typeface="Space Grotesk" panose="020B0604020202020204" charset="0"/>
              </a:rPr>
              <a:t>Risque d'échec commercial</a:t>
            </a:r>
            <a:r>
              <a:rPr lang="fr-FR" sz="900" dirty="0">
                <a:latin typeface="Space Grotesk" panose="020B0604020202020204" charset="0"/>
                <a:cs typeface="Space Grotesk" panose="020B0604020202020204" charset="0"/>
              </a:rPr>
              <a:t> : Même un bon jeu peut échouer en raison d’une mauvaise stratégie de lancement ou de réception.</a:t>
            </a:r>
          </a:p>
          <a:p>
            <a:pPr marL="171450" lvl="2" indent="-171450">
              <a:buFont typeface="Wingdings" panose="05000000000000000000" pitchFamily="2" charset="2"/>
              <a:buChar char="§"/>
            </a:pPr>
            <a:r>
              <a:rPr lang="fr-FR" sz="900" b="1" dirty="0">
                <a:latin typeface="Space Grotesk" panose="020B0604020202020204" charset="0"/>
                <a:cs typeface="Space Grotesk" panose="020B0604020202020204" charset="0"/>
              </a:rPr>
              <a:t>Inflation des coûts marketing</a:t>
            </a:r>
            <a:r>
              <a:rPr lang="fr-FR" sz="900" dirty="0">
                <a:latin typeface="Space Grotesk" panose="020B0604020202020204" charset="0"/>
                <a:cs typeface="Space Grotesk" panose="020B0604020202020204" charset="0"/>
              </a:rPr>
              <a:t> : Le coût des campagnes publicitaires et des influenceurs est en augmentation constante.</a:t>
            </a:r>
          </a:p>
          <a:p>
            <a:pPr marL="171450" lvl="2" indent="-171450">
              <a:buFont typeface="Wingdings" panose="05000000000000000000" pitchFamily="2" charset="2"/>
              <a:buChar char="§"/>
            </a:pPr>
            <a:r>
              <a:rPr lang="fr-FR" sz="900" b="1" dirty="0">
                <a:latin typeface="Space Grotesk" panose="020B0604020202020204" charset="0"/>
                <a:cs typeface="Space Grotesk" panose="020B0604020202020204" charset="0"/>
              </a:rPr>
              <a:t>Pression des critiques et de la communauté</a:t>
            </a:r>
            <a:r>
              <a:rPr lang="fr-FR" sz="900" dirty="0">
                <a:latin typeface="Space Grotesk" panose="020B0604020202020204" charset="0"/>
                <a:cs typeface="Space Grotesk" panose="020B0604020202020204" charset="0"/>
              </a:rPr>
              <a:t> :Les attentes des joueurs pour un Triple A sont extrêmement élevées.</a:t>
            </a:r>
            <a:endParaRPr lang="fr-FR" sz="900" b="0" i="0" u="none" strike="noStrike" cap="none" dirty="0">
              <a:solidFill>
                <a:schemeClr val="lt1"/>
              </a:solidFill>
              <a:latin typeface="Space Grotesk" panose="020B0604020202020204" charset="0"/>
              <a:cs typeface="Space Grotesk" panose="020B0604020202020204" charset="0"/>
              <a:sym typeface="Arial"/>
            </a:endParaRPr>
          </a:p>
          <a:p>
            <a:pPr marL="171450" lvl="2" indent="-171450">
              <a:buFont typeface="Wingdings" panose="05000000000000000000" pitchFamily="2" charset="2"/>
              <a:buChar char="§"/>
            </a:pPr>
            <a:endParaRPr lang="fr-FR" sz="900" b="0" i="0" u="none" strike="noStrike" cap="none" dirty="0">
              <a:solidFill>
                <a:schemeClr val="lt1"/>
              </a:solidFill>
              <a:latin typeface="Space Grotesk" panose="020B0604020202020204" charset="0"/>
              <a:cs typeface="Space Grotesk" panose="020B0604020202020204" charset="0"/>
              <a:sym typeface="Arial"/>
            </a:endParaRPr>
          </a:p>
          <a:p>
            <a:pPr marL="0" marR="0" lvl="0" indent="0" algn="r" rtl="0">
              <a:lnSpc>
                <a:spcPct val="100000"/>
              </a:lnSpc>
              <a:spcBef>
                <a:spcPts val="0"/>
              </a:spcBef>
              <a:spcAft>
                <a:spcPts val="0"/>
              </a:spcAft>
              <a:buNone/>
            </a:pPr>
            <a:endParaRPr lang="fr-FR" sz="1000" b="0" i="0" u="none" strike="noStrike" cap="none" dirty="0">
              <a:solidFill>
                <a:schemeClr val="lt1"/>
              </a:solidFill>
              <a:latin typeface="Space Grotesk" panose="020B0604020202020204" charset="0"/>
              <a:cs typeface="Space Grotesk" panose="020B0604020202020204" charset="0"/>
              <a:sym typeface="Arial"/>
            </a:endParaRPr>
          </a:p>
          <a:p>
            <a:pPr marL="0" marR="0" lvl="0" indent="0" algn="r" rtl="0">
              <a:lnSpc>
                <a:spcPct val="100000"/>
              </a:lnSpc>
              <a:spcBef>
                <a:spcPts val="0"/>
              </a:spcBef>
              <a:spcAft>
                <a:spcPts val="0"/>
              </a:spcAft>
              <a:buNone/>
            </a:pPr>
            <a:endParaRPr lang="fr-FR" sz="1000" b="0" i="0" u="none" strike="noStrike" cap="none" dirty="0">
              <a:solidFill>
                <a:schemeClr val="lt1"/>
              </a:solidFill>
              <a:latin typeface="Space Grotesk" panose="020B0604020202020204" charset="0"/>
              <a:cs typeface="Space Grotesk" panose="020B0604020202020204" charset="0"/>
              <a:sym typeface="Arial"/>
            </a:endParaRPr>
          </a:p>
        </p:txBody>
      </p:sp>
      <p:sp>
        <p:nvSpPr>
          <p:cNvPr id="2282" name="Google Shape;2282;p7"/>
          <p:cNvSpPr/>
          <p:nvPr/>
        </p:nvSpPr>
        <p:spPr>
          <a:xfrm>
            <a:off x="4128607" y="2178876"/>
            <a:ext cx="1122597" cy="1122597"/>
          </a:xfrm>
          <a:prstGeom prst="ellipse">
            <a:avLst/>
          </a:prstGeom>
          <a:solidFill>
            <a:srgbClr val="271457"/>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3" name="Google Shape;2283;p7"/>
          <p:cNvSpPr/>
          <p:nvPr/>
        </p:nvSpPr>
        <p:spPr>
          <a:xfrm>
            <a:off x="4476088" y="2531667"/>
            <a:ext cx="361102" cy="36102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4" name="Google Shape;2284;p7"/>
          <p:cNvSpPr txBox="1"/>
          <p:nvPr/>
        </p:nvSpPr>
        <p:spPr>
          <a:xfrm>
            <a:off x="4225096" y="2297348"/>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accent2"/>
                </a:solidFill>
                <a:latin typeface="Arial"/>
                <a:ea typeface="Arial"/>
                <a:cs typeface="Arial"/>
                <a:sym typeface="Arial"/>
              </a:rPr>
              <a:t>S</a:t>
            </a:r>
            <a:endParaRPr dirty="0"/>
          </a:p>
        </p:txBody>
      </p:sp>
      <p:sp>
        <p:nvSpPr>
          <p:cNvPr id="2285" name="Google Shape;2285;p7"/>
          <p:cNvSpPr txBox="1"/>
          <p:nvPr/>
        </p:nvSpPr>
        <p:spPr>
          <a:xfrm>
            <a:off x="4711955" y="2291719"/>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lt1"/>
                </a:solidFill>
                <a:latin typeface="Arial"/>
                <a:ea typeface="Arial"/>
                <a:cs typeface="Arial"/>
                <a:sym typeface="Arial"/>
              </a:rPr>
              <a:t>W</a:t>
            </a:r>
            <a:endParaRPr dirty="0"/>
          </a:p>
        </p:txBody>
      </p:sp>
      <p:sp>
        <p:nvSpPr>
          <p:cNvPr id="2286" name="Google Shape;2286;p7"/>
          <p:cNvSpPr txBox="1"/>
          <p:nvPr/>
        </p:nvSpPr>
        <p:spPr>
          <a:xfrm>
            <a:off x="4221843" y="2778853"/>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lt1"/>
                </a:solidFill>
                <a:latin typeface="Arial"/>
                <a:ea typeface="Arial"/>
                <a:cs typeface="Arial"/>
                <a:sym typeface="Arial"/>
              </a:rPr>
              <a:t>O</a:t>
            </a:r>
            <a:endParaRPr dirty="0"/>
          </a:p>
        </p:txBody>
      </p:sp>
      <p:sp>
        <p:nvSpPr>
          <p:cNvPr id="2287" name="Google Shape;2287;p7"/>
          <p:cNvSpPr txBox="1"/>
          <p:nvPr/>
        </p:nvSpPr>
        <p:spPr>
          <a:xfrm>
            <a:off x="4774573" y="2796508"/>
            <a:ext cx="517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lt1"/>
                </a:solidFill>
                <a:latin typeface="Arial"/>
                <a:ea typeface="Arial"/>
                <a:cs typeface="Arial"/>
                <a:sym typeface="Arial"/>
              </a:rPr>
              <a:t>T</a:t>
            </a:r>
            <a:endParaRPr dirty="0"/>
          </a:p>
        </p:txBody>
      </p:sp>
      <p:cxnSp>
        <p:nvCxnSpPr>
          <p:cNvPr id="2288" name="Google Shape;2288;p7"/>
          <p:cNvCxnSpPr>
            <a:cxnSpLocks/>
          </p:cNvCxnSpPr>
          <p:nvPr/>
        </p:nvCxnSpPr>
        <p:spPr>
          <a:xfrm>
            <a:off x="4128606" y="2740174"/>
            <a:ext cx="1122597" cy="0"/>
          </a:xfrm>
          <a:prstGeom prst="straightConnector1">
            <a:avLst/>
          </a:prstGeom>
          <a:noFill/>
          <a:ln w="19050" cap="flat" cmpd="sng">
            <a:solidFill>
              <a:schemeClr val="lt1"/>
            </a:solidFill>
            <a:prstDash val="solid"/>
            <a:round/>
            <a:headEnd type="none" w="sm" len="sm"/>
            <a:tailEnd type="none" w="sm" len="sm"/>
          </a:ln>
        </p:spPr>
      </p:cxnSp>
      <p:cxnSp>
        <p:nvCxnSpPr>
          <p:cNvPr id="2289" name="Google Shape;2289;p7"/>
          <p:cNvCxnSpPr>
            <a:cxnSpLocks/>
          </p:cNvCxnSpPr>
          <p:nvPr/>
        </p:nvCxnSpPr>
        <p:spPr>
          <a:xfrm rot="10800000">
            <a:off x="4676586" y="2178873"/>
            <a:ext cx="0" cy="1122600"/>
          </a:xfrm>
          <a:prstGeom prst="straightConnector1">
            <a:avLst/>
          </a:prstGeom>
          <a:noFill/>
          <a:ln w="19050" cap="flat" cmpd="sng">
            <a:solidFill>
              <a:schemeClr val="lt1"/>
            </a:solidFill>
            <a:prstDash val="solid"/>
            <a:round/>
            <a:headEnd type="none" w="sm" len="sm"/>
            <a:tailEnd type="none" w="sm" len="sm"/>
          </a:ln>
        </p:spPr>
      </p:cxnSp>
      <p:pic>
        <p:nvPicPr>
          <p:cNvPr id="4" name="Image 3">
            <a:extLst>
              <a:ext uri="{FF2B5EF4-FFF2-40B4-BE49-F238E27FC236}">
                <a16:creationId xmlns:a16="http://schemas.microsoft.com/office/drawing/2014/main" id="{EE65FA83-73F4-45AD-998A-F098F8A1975C}"/>
              </a:ext>
            </a:extLst>
          </p:cNvPr>
          <p:cNvPicPr>
            <a:picLocks noChangeAspect="1"/>
          </p:cNvPicPr>
          <p:nvPr/>
        </p:nvPicPr>
        <p:blipFill>
          <a:blip r:embed="rId3"/>
          <a:stretch>
            <a:fillRect/>
          </a:stretch>
        </p:blipFill>
        <p:spPr>
          <a:xfrm>
            <a:off x="8189510" y="4084048"/>
            <a:ext cx="1193740" cy="1193740"/>
          </a:xfrm>
          <a:prstGeom prst="rect">
            <a:avLst/>
          </a:prstGeom>
        </p:spPr>
      </p:pic>
      <p:pic>
        <p:nvPicPr>
          <p:cNvPr id="18" name="Image 17">
            <a:extLst>
              <a:ext uri="{FF2B5EF4-FFF2-40B4-BE49-F238E27FC236}">
                <a16:creationId xmlns:a16="http://schemas.microsoft.com/office/drawing/2014/main" id="{0574391B-743A-4D94-B7B2-1FDD6C891035}"/>
              </a:ext>
            </a:extLst>
          </p:cNvPr>
          <p:cNvPicPr>
            <a:picLocks noChangeAspect="1"/>
          </p:cNvPicPr>
          <p:nvPr/>
        </p:nvPicPr>
        <p:blipFill>
          <a:blip r:embed="rId4"/>
          <a:stretch>
            <a:fillRect/>
          </a:stretch>
        </p:blipFill>
        <p:spPr>
          <a:xfrm>
            <a:off x="0" y="0"/>
            <a:ext cx="1171339" cy="4502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8"/>
          <p:cNvSpPr/>
          <p:nvPr/>
        </p:nvSpPr>
        <p:spPr>
          <a:xfrm>
            <a:off x="3919119" y="1234453"/>
            <a:ext cx="990170" cy="2993402"/>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95" name="Google Shape;2295;p8"/>
          <p:cNvSpPr txBox="1">
            <a:spLocks noGrp="1"/>
          </p:cNvSpPr>
          <p:nvPr>
            <p:ph type="subTitle" idx="5"/>
          </p:nvPr>
        </p:nvSpPr>
        <p:spPr>
          <a:xfrm>
            <a:off x="444213" y="3633586"/>
            <a:ext cx="3420639" cy="1103086"/>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fr-FR" sz="900" b="1" dirty="0">
                <a:latin typeface="Space Grotesk" panose="020B0604020202020204" charset="0"/>
                <a:cs typeface="Space Grotesk" panose="020B0604020202020204" charset="0"/>
              </a:rPr>
              <a:t>Durabilité dans la production de jeux</a:t>
            </a:r>
            <a:r>
              <a:rPr lang="fr-FR" sz="900" dirty="0">
                <a:latin typeface="Space Grotesk" panose="020B0604020202020204" charset="0"/>
                <a:cs typeface="Space Grotesk" panose="020B0604020202020204" charset="0"/>
              </a:rPr>
              <a:t> : Réduction de l’empreinte carbone des serveurs de jeux en ligne, gestion des déchets électroniques </a:t>
            </a:r>
          </a:p>
          <a:p>
            <a:pPr marL="171450" indent="-171450" algn="l">
              <a:buFont typeface="Arial" panose="020B0604020202020204" pitchFamily="34" charset="0"/>
              <a:buChar char="•"/>
            </a:pPr>
            <a:r>
              <a:rPr lang="fr-FR" sz="900" b="1" dirty="0">
                <a:latin typeface="Space Grotesk" panose="020B0604020202020204" charset="0"/>
                <a:cs typeface="Space Grotesk" panose="020B0604020202020204" charset="0"/>
              </a:rPr>
              <a:t>Sensibilité écologique des consommateurs</a:t>
            </a:r>
            <a:r>
              <a:rPr lang="fr-FR" sz="900" dirty="0">
                <a:latin typeface="Space Grotesk" panose="020B0604020202020204" charset="0"/>
                <a:cs typeface="Space Grotesk" panose="020B0604020202020204" charset="0"/>
              </a:rPr>
              <a:t> : les entreprises du secteur peuvent être incitées à adopter des pratiques plus écologiques.</a:t>
            </a:r>
          </a:p>
          <a:p>
            <a:pPr marL="0" lvl="0" indent="0" algn="l" rtl="0">
              <a:lnSpc>
                <a:spcPct val="100000"/>
              </a:lnSpc>
              <a:spcBef>
                <a:spcPts val="0"/>
              </a:spcBef>
              <a:spcAft>
                <a:spcPts val="0"/>
              </a:spcAft>
              <a:buSzPts val="1400"/>
              <a:buNone/>
            </a:pPr>
            <a:endParaRPr sz="900" dirty="0">
              <a:latin typeface="Space Grotesk" panose="020B0604020202020204" charset="0"/>
              <a:cs typeface="Space Grotesk" panose="020B0604020202020204" charset="0"/>
            </a:endParaRPr>
          </a:p>
        </p:txBody>
      </p:sp>
      <p:sp>
        <p:nvSpPr>
          <p:cNvPr id="2296" name="Google Shape;2296;p8"/>
          <p:cNvSpPr txBox="1">
            <a:spLocks noGrp="1"/>
          </p:cNvSpPr>
          <p:nvPr>
            <p:ph type="title" idx="4"/>
          </p:nvPr>
        </p:nvSpPr>
        <p:spPr>
          <a:xfrm>
            <a:off x="1008516" y="3356245"/>
            <a:ext cx="1792514" cy="377552"/>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sz="1600" dirty="0"/>
              <a:t>Environmental</a:t>
            </a:r>
            <a:endParaRPr sz="1600" dirty="0"/>
          </a:p>
        </p:txBody>
      </p:sp>
      <p:sp>
        <p:nvSpPr>
          <p:cNvPr id="2297" name="Google Shape;2297;p8"/>
          <p:cNvSpPr txBox="1">
            <a:spLocks noGrp="1"/>
          </p:cNvSpPr>
          <p:nvPr>
            <p:ph type="title" idx="2"/>
          </p:nvPr>
        </p:nvSpPr>
        <p:spPr>
          <a:xfrm>
            <a:off x="1545441" y="1848682"/>
            <a:ext cx="905875" cy="387602"/>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sz="1600" dirty="0"/>
              <a:t>Social</a:t>
            </a:r>
            <a:endParaRPr sz="1600" dirty="0"/>
          </a:p>
        </p:txBody>
      </p:sp>
      <p:sp>
        <p:nvSpPr>
          <p:cNvPr id="2298" name="Google Shape;2298;p8"/>
          <p:cNvSpPr txBox="1">
            <a:spLocks noGrp="1"/>
          </p:cNvSpPr>
          <p:nvPr>
            <p:ph type="subTitle" idx="3"/>
          </p:nvPr>
        </p:nvSpPr>
        <p:spPr>
          <a:xfrm>
            <a:off x="444213" y="2124810"/>
            <a:ext cx="3431428" cy="1289025"/>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fr-FR" sz="900" b="1" dirty="0">
                <a:latin typeface="Space Grotesk" panose="020B0604020202020204" charset="0"/>
                <a:cs typeface="Space Grotesk" panose="020B0604020202020204" charset="0"/>
              </a:rPr>
              <a:t>Changements dans les préférences des consommateurs : </a:t>
            </a:r>
            <a:r>
              <a:rPr lang="fr-FR" sz="900" dirty="0">
                <a:latin typeface="Space Grotesk" panose="020B0604020202020204" charset="0"/>
                <a:cs typeface="Space Grotesk" panose="020B0604020202020204" charset="0"/>
              </a:rPr>
              <a:t>L'évolution des goûts des joueurs ou des attentes concernant la diversité et l'inclusivité dans les jeux</a:t>
            </a:r>
            <a:endParaRPr lang="fr-FR" sz="900" b="1" dirty="0">
              <a:latin typeface="Space Grotesk" panose="020B0604020202020204" charset="0"/>
              <a:cs typeface="Space Grotesk" panose="020B0604020202020204" charset="0"/>
            </a:endParaRPr>
          </a:p>
          <a:p>
            <a:pPr marL="171450" lvl="0" indent="-171450" algn="l" rtl="0">
              <a:lnSpc>
                <a:spcPct val="100000"/>
              </a:lnSpc>
              <a:spcBef>
                <a:spcPts val="0"/>
              </a:spcBef>
              <a:spcAft>
                <a:spcPts val="0"/>
              </a:spcAft>
              <a:buSzPts val="1400"/>
              <a:buFont typeface="Arial" panose="020B0604020202020204" pitchFamily="34" charset="0"/>
              <a:buChar char="•"/>
            </a:pPr>
            <a:r>
              <a:rPr lang="fr-FR" sz="900" b="1" dirty="0">
                <a:latin typeface="Space Grotesk" panose="020B0604020202020204" charset="0"/>
                <a:cs typeface="Space Grotesk" panose="020B0604020202020204" charset="0"/>
              </a:rPr>
              <a:t>Tendances démographiques : </a:t>
            </a:r>
            <a:r>
              <a:rPr lang="fr-FR" sz="900" dirty="0">
                <a:latin typeface="Space Grotesk" panose="020B0604020202020204" charset="0"/>
                <a:cs typeface="Space Grotesk" panose="020B0604020202020204" charset="0"/>
              </a:rPr>
              <a:t>L’âge moyen des joueurs augmente</a:t>
            </a:r>
            <a:endParaRPr lang="fr-FR" sz="900" b="1" dirty="0">
              <a:latin typeface="Space Grotesk" panose="020B0604020202020204" charset="0"/>
              <a:cs typeface="Space Grotesk" panose="020B0604020202020204" charset="0"/>
            </a:endParaRPr>
          </a:p>
          <a:p>
            <a:pPr marL="171450" lvl="0" indent="-171450" algn="l" rtl="0">
              <a:lnSpc>
                <a:spcPct val="100000"/>
              </a:lnSpc>
              <a:spcBef>
                <a:spcPts val="0"/>
              </a:spcBef>
              <a:spcAft>
                <a:spcPts val="0"/>
              </a:spcAft>
              <a:buSzPts val="1400"/>
              <a:buFont typeface="Arial" panose="020B0604020202020204" pitchFamily="34" charset="0"/>
              <a:buChar char="•"/>
            </a:pPr>
            <a:r>
              <a:rPr lang="fr-FR" sz="900" b="1" dirty="0">
                <a:latin typeface="Space Grotesk" panose="020B0604020202020204" charset="0"/>
                <a:cs typeface="Space Grotesk" panose="020B0604020202020204" charset="0"/>
              </a:rPr>
              <a:t>Éthique et responsabilité sociale : </a:t>
            </a:r>
            <a:r>
              <a:rPr lang="fr-FR" sz="900" dirty="0">
                <a:latin typeface="Space Grotesk" panose="020B0604020202020204" charset="0"/>
                <a:cs typeface="Space Grotesk" panose="020B0604020202020204" charset="0"/>
              </a:rPr>
              <a:t>la lutte contre les dépendances aux jeux ou la prévention de la violence.</a:t>
            </a:r>
            <a:endParaRPr sz="900" b="1" dirty="0">
              <a:latin typeface="Space Grotesk" panose="020B0604020202020204" charset="0"/>
              <a:cs typeface="Space Grotesk" panose="020B0604020202020204" charset="0"/>
            </a:endParaRPr>
          </a:p>
        </p:txBody>
      </p:sp>
      <p:sp>
        <p:nvSpPr>
          <p:cNvPr id="2300" name="Google Shape;2300;p8"/>
          <p:cNvSpPr txBox="1">
            <a:spLocks noGrp="1"/>
          </p:cNvSpPr>
          <p:nvPr>
            <p:ph type="title"/>
          </p:nvPr>
        </p:nvSpPr>
        <p:spPr>
          <a:xfrm>
            <a:off x="1545441" y="231619"/>
            <a:ext cx="1186214" cy="527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500"/>
              <a:buNone/>
            </a:pPr>
            <a:r>
              <a:rPr lang="en" sz="1600" dirty="0"/>
              <a:t>Politique</a:t>
            </a:r>
            <a:endParaRPr sz="1600" dirty="0"/>
          </a:p>
        </p:txBody>
      </p:sp>
      <p:sp>
        <p:nvSpPr>
          <p:cNvPr id="2301" name="Google Shape;2301;p8"/>
          <p:cNvSpPr txBox="1">
            <a:spLocks noGrp="1"/>
          </p:cNvSpPr>
          <p:nvPr>
            <p:ph type="title" idx="6"/>
          </p:nvPr>
        </p:nvSpPr>
        <p:spPr>
          <a:xfrm>
            <a:off x="1972138" y="29445"/>
            <a:ext cx="5138777" cy="49493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2800" dirty="0"/>
              <a:t>Matrice </a:t>
            </a:r>
            <a:r>
              <a:rPr lang="fr-FR" sz="2800" dirty="0"/>
              <a:t>PESTEL</a:t>
            </a:r>
            <a:endParaRPr sz="2800" dirty="0">
              <a:latin typeface="Space Grotesk"/>
              <a:ea typeface="Space Grotesk"/>
              <a:cs typeface="Space Grotesk"/>
              <a:sym typeface="Space Grotesk"/>
            </a:endParaRPr>
          </a:p>
        </p:txBody>
      </p:sp>
      <p:sp>
        <p:nvSpPr>
          <p:cNvPr id="2302" name="Google Shape;2302;p8"/>
          <p:cNvSpPr txBox="1"/>
          <p:nvPr/>
        </p:nvSpPr>
        <p:spPr>
          <a:xfrm>
            <a:off x="3922435" y="689561"/>
            <a:ext cx="468189" cy="475518"/>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P</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3" name="Google Shape;2303;p8"/>
          <p:cNvSpPr txBox="1"/>
          <p:nvPr/>
        </p:nvSpPr>
        <p:spPr>
          <a:xfrm>
            <a:off x="4445070" y="686813"/>
            <a:ext cx="464581" cy="478266"/>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E</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4" name="Google Shape;2304;p8"/>
          <p:cNvSpPr txBox="1"/>
          <p:nvPr/>
        </p:nvSpPr>
        <p:spPr>
          <a:xfrm>
            <a:off x="3933041" y="2505626"/>
            <a:ext cx="446978"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S</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5" name="Google Shape;2305;p8"/>
          <p:cNvSpPr txBox="1"/>
          <p:nvPr/>
        </p:nvSpPr>
        <p:spPr>
          <a:xfrm>
            <a:off x="4437419" y="2505626"/>
            <a:ext cx="446977"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T</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6" name="Google Shape;2306;p8"/>
          <p:cNvSpPr txBox="1"/>
          <p:nvPr/>
        </p:nvSpPr>
        <p:spPr>
          <a:xfrm>
            <a:off x="3919119" y="4310357"/>
            <a:ext cx="455778" cy="435195"/>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E</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7" name="Google Shape;2307;p8"/>
          <p:cNvSpPr txBox="1"/>
          <p:nvPr/>
        </p:nvSpPr>
        <p:spPr>
          <a:xfrm>
            <a:off x="4445069" y="4285646"/>
            <a:ext cx="464581" cy="451026"/>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 sz="3300" b="0" i="0" u="none" strike="noStrike" cap="none" dirty="0">
                <a:solidFill>
                  <a:schemeClr val="lt1"/>
                </a:solidFill>
                <a:latin typeface="Space Grotesk Medium"/>
                <a:ea typeface="Space Grotesk Medium"/>
                <a:cs typeface="Space Grotesk Medium"/>
                <a:sym typeface="Space Grotesk Medium"/>
              </a:rPr>
              <a:t>L</a:t>
            </a:r>
            <a:endParaRPr sz="3300" b="0" i="0" u="none" strike="noStrike" cap="none" dirty="0">
              <a:solidFill>
                <a:schemeClr val="lt1"/>
              </a:solidFill>
              <a:latin typeface="Space Grotesk Medium"/>
              <a:ea typeface="Space Grotesk Medium"/>
              <a:cs typeface="Space Grotesk Medium"/>
              <a:sym typeface="Space Grotesk Medium"/>
            </a:endParaRPr>
          </a:p>
        </p:txBody>
      </p:sp>
      <p:sp>
        <p:nvSpPr>
          <p:cNvPr id="2308" name="Google Shape;2308;p8"/>
          <p:cNvSpPr txBox="1">
            <a:spLocks noGrp="1"/>
          </p:cNvSpPr>
          <p:nvPr>
            <p:ph type="title" idx="7"/>
          </p:nvPr>
        </p:nvSpPr>
        <p:spPr>
          <a:xfrm>
            <a:off x="6104039" y="262919"/>
            <a:ext cx="2168100" cy="52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sz="1600" dirty="0"/>
              <a:t>Economique</a:t>
            </a:r>
            <a:endParaRPr sz="1600" dirty="0"/>
          </a:p>
        </p:txBody>
      </p:sp>
      <p:sp>
        <p:nvSpPr>
          <p:cNvPr id="2309" name="Google Shape;2309;p8"/>
          <p:cNvSpPr txBox="1">
            <a:spLocks noGrp="1"/>
          </p:cNvSpPr>
          <p:nvPr>
            <p:ph type="subTitle" idx="8"/>
          </p:nvPr>
        </p:nvSpPr>
        <p:spPr>
          <a:xfrm>
            <a:off x="4976635" y="694184"/>
            <a:ext cx="3703630" cy="1196372"/>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Conjoncture économique</a:t>
            </a:r>
            <a:r>
              <a:rPr lang="fr-FR" sz="900" dirty="0">
                <a:latin typeface="Space Grotesk" panose="020B0604020202020204" charset="0"/>
                <a:cs typeface="Space Grotesk" panose="020B0604020202020204" charset="0"/>
              </a:rPr>
              <a:t> : Les récessions ou croissances économiques peuvent influencer les habitudes de consommation.</a:t>
            </a: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Monnaie et fluctuation des devises</a:t>
            </a:r>
            <a:r>
              <a:rPr lang="fr-FR" sz="900" dirty="0">
                <a:latin typeface="Space Grotesk" panose="020B0604020202020204" charset="0"/>
                <a:cs typeface="Space Grotesk" panose="020B0604020202020204" charset="0"/>
              </a:rPr>
              <a:t> : Les ventes internationales peuvent être affectées par les taux de change.</a:t>
            </a: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Coût de développement des jeux : </a:t>
            </a:r>
            <a:r>
              <a:rPr lang="fr-FR" sz="900" dirty="0">
                <a:latin typeface="Space Grotesk" panose="020B0604020202020204" charset="0"/>
                <a:cs typeface="Space Grotesk" panose="020B0604020202020204" charset="0"/>
              </a:rPr>
              <a:t>peut varier en fonction de l’économie.</a:t>
            </a:r>
            <a:endParaRPr lang="fr-FR" sz="900" b="1" dirty="0">
              <a:latin typeface="Space Grotesk" panose="020B0604020202020204" charset="0"/>
              <a:cs typeface="Space Grotesk" panose="020B0604020202020204" charset="0"/>
            </a:endParaRPr>
          </a:p>
          <a:p>
            <a:pPr marL="0" lvl="0" indent="0" algn="l" rtl="0">
              <a:lnSpc>
                <a:spcPct val="100000"/>
              </a:lnSpc>
              <a:spcBef>
                <a:spcPts val="0"/>
              </a:spcBef>
              <a:spcAft>
                <a:spcPts val="0"/>
              </a:spcAft>
              <a:buClr>
                <a:schemeClr val="dk1"/>
              </a:buClr>
              <a:buSzPts val="1100"/>
              <a:buFont typeface="Arial"/>
              <a:buNone/>
            </a:pPr>
            <a:endParaRPr dirty="0"/>
          </a:p>
        </p:txBody>
      </p:sp>
      <p:sp>
        <p:nvSpPr>
          <p:cNvPr id="2310" name="Google Shape;2310;p8"/>
          <p:cNvSpPr txBox="1">
            <a:spLocks noGrp="1"/>
          </p:cNvSpPr>
          <p:nvPr>
            <p:ph type="title" idx="9"/>
          </p:nvPr>
        </p:nvSpPr>
        <p:spPr>
          <a:xfrm>
            <a:off x="6026865" y="1847436"/>
            <a:ext cx="2168100" cy="3562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sz="1600" dirty="0"/>
              <a:t>Technologique</a:t>
            </a:r>
            <a:endParaRPr sz="1600" dirty="0"/>
          </a:p>
        </p:txBody>
      </p:sp>
      <p:sp>
        <p:nvSpPr>
          <p:cNvPr id="2311" name="Google Shape;2311;p8"/>
          <p:cNvSpPr txBox="1">
            <a:spLocks noGrp="1"/>
          </p:cNvSpPr>
          <p:nvPr>
            <p:ph type="subTitle" idx="13"/>
          </p:nvPr>
        </p:nvSpPr>
        <p:spPr>
          <a:xfrm>
            <a:off x="4996157" y="2084662"/>
            <a:ext cx="3703630" cy="1369141"/>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Avancées technologiques dans le gaming</a:t>
            </a:r>
            <a:r>
              <a:rPr lang="fr-FR" sz="900" dirty="0">
                <a:latin typeface="Space Grotesk" panose="020B0604020202020204" charset="0"/>
                <a:cs typeface="Space Grotesk" panose="020B0604020202020204" charset="0"/>
              </a:rPr>
              <a:t> : L’essor de la réalité virtuelle (VR), de la réalité augmentée (AR), des consoles de nouvelle génération, et du cloud gaming transforme l’industrie.</a:t>
            </a: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Innovation dans le développement de jeux</a:t>
            </a:r>
            <a:r>
              <a:rPr lang="fr-FR" sz="900" dirty="0">
                <a:latin typeface="Space Grotesk" panose="020B0604020202020204" charset="0"/>
                <a:cs typeface="Space Grotesk" panose="020B0604020202020204" charset="0"/>
              </a:rPr>
              <a:t> : </a:t>
            </a:r>
            <a:r>
              <a:rPr lang="fr-FR" sz="1050" dirty="0"/>
              <a:t>L'utilisation de l'intelligence artificielle, le développement de jeux cross-plateforme ou la blockchain pour les NFTs dans les jeux.</a:t>
            </a:r>
            <a:endParaRPr lang="fr-FR" sz="900" dirty="0">
              <a:latin typeface="Space Grotesk" panose="020B0604020202020204" charset="0"/>
              <a:cs typeface="Space Grotesk" panose="020B0604020202020204" charset="0"/>
            </a:endParaRP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Cyber sécurité</a:t>
            </a:r>
            <a:r>
              <a:rPr lang="fr-FR" sz="900" dirty="0">
                <a:latin typeface="Space Grotesk" panose="020B0604020202020204" charset="0"/>
                <a:cs typeface="Space Grotesk" panose="020B0604020202020204" charset="0"/>
              </a:rPr>
              <a:t> : Problèmes liés à la protection des données personnelles des joueurs.</a:t>
            </a:r>
            <a:endParaRPr sz="900" dirty="0">
              <a:latin typeface="Space Grotesk" panose="020B0604020202020204" charset="0"/>
              <a:cs typeface="Space Grotesk" panose="020B0604020202020204" charset="0"/>
            </a:endParaRPr>
          </a:p>
        </p:txBody>
      </p:sp>
      <p:sp>
        <p:nvSpPr>
          <p:cNvPr id="2312" name="Google Shape;2312;p8"/>
          <p:cNvSpPr txBox="1">
            <a:spLocks noGrp="1"/>
          </p:cNvSpPr>
          <p:nvPr>
            <p:ph type="title" idx="14"/>
          </p:nvPr>
        </p:nvSpPr>
        <p:spPr>
          <a:xfrm>
            <a:off x="6530841" y="3427619"/>
            <a:ext cx="1314496" cy="35956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500"/>
              <a:buNone/>
            </a:pPr>
            <a:r>
              <a:rPr lang="en" sz="1600" dirty="0"/>
              <a:t>Legal</a:t>
            </a:r>
            <a:endParaRPr sz="1600" dirty="0"/>
          </a:p>
        </p:txBody>
      </p:sp>
      <p:sp>
        <p:nvSpPr>
          <p:cNvPr id="2313" name="Google Shape;2313;p8"/>
          <p:cNvSpPr txBox="1">
            <a:spLocks noGrp="1"/>
          </p:cNvSpPr>
          <p:nvPr>
            <p:ph type="subTitle" idx="15"/>
          </p:nvPr>
        </p:nvSpPr>
        <p:spPr>
          <a:xfrm>
            <a:off x="4976635" y="3688492"/>
            <a:ext cx="3703630" cy="1048180"/>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Propriété intellectuelle et droits d’auteur</a:t>
            </a:r>
            <a:r>
              <a:rPr lang="fr-FR" sz="900" dirty="0">
                <a:latin typeface="Space Grotesk" panose="020B0604020202020204" charset="0"/>
                <a:cs typeface="Space Grotesk" panose="020B0604020202020204" charset="0"/>
              </a:rPr>
              <a:t> : Protection des jeux contre le piratage et le vol de contenu</a:t>
            </a:r>
            <a:r>
              <a:rPr lang="en" sz="900" dirty="0">
                <a:latin typeface="Space Grotesk" panose="020B0604020202020204" charset="0"/>
                <a:cs typeface="Space Grotesk" panose="020B0604020202020204" charset="0"/>
              </a:rPr>
              <a:t>.</a:t>
            </a: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Réglementations sur les microtransactions</a:t>
            </a:r>
            <a:r>
              <a:rPr lang="fr-FR" sz="900" dirty="0">
                <a:latin typeface="Space Grotesk" panose="020B0604020202020204" charset="0"/>
                <a:cs typeface="Space Grotesk" panose="020B0604020202020204" charset="0"/>
              </a:rPr>
              <a:t> : De nombreux pays légifèrent de plus en plus sur les pratiques de monétisation dans les jeux.</a:t>
            </a:r>
          </a:p>
          <a:p>
            <a:pPr marL="171450" lvl="0" indent="-171450" algn="l" rtl="0">
              <a:lnSpc>
                <a:spcPct val="100000"/>
              </a:lnSpc>
              <a:spcBef>
                <a:spcPts val="0"/>
              </a:spcBef>
              <a:spcAft>
                <a:spcPts val="0"/>
              </a:spcAft>
              <a:buClr>
                <a:schemeClr val="bg1"/>
              </a:buClr>
              <a:buSzPts val="1100"/>
              <a:buFont typeface="Arial" panose="020B0604020202020204" pitchFamily="34" charset="0"/>
              <a:buChar char="•"/>
            </a:pPr>
            <a:r>
              <a:rPr lang="fr-FR" sz="900" b="1" dirty="0">
                <a:latin typeface="Space Grotesk" panose="020B0604020202020204" charset="0"/>
                <a:cs typeface="Space Grotesk" panose="020B0604020202020204" charset="0"/>
              </a:rPr>
              <a:t>Lois sur les données personnelles</a:t>
            </a:r>
            <a:r>
              <a:rPr lang="fr-FR" sz="900" dirty="0">
                <a:latin typeface="Space Grotesk" panose="020B0604020202020204" charset="0"/>
                <a:cs typeface="Space Grotesk" panose="020B0604020202020204" charset="0"/>
              </a:rPr>
              <a:t> : Respect des lois de protection des données.</a:t>
            </a:r>
            <a:endParaRPr lang="en" sz="900" dirty="0">
              <a:latin typeface="Space Grotesk" panose="020B0604020202020204" charset="0"/>
              <a:cs typeface="Space Grotesk" panose="020B0604020202020204" charset="0"/>
            </a:endParaRPr>
          </a:p>
          <a:p>
            <a:pPr marL="0" lvl="0" indent="0" algn="l" rtl="0">
              <a:lnSpc>
                <a:spcPct val="100000"/>
              </a:lnSpc>
              <a:spcBef>
                <a:spcPts val="0"/>
              </a:spcBef>
              <a:spcAft>
                <a:spcPts val="0"/>
              </a:spcAft>
              <a:buClr>
                <a:schemeClr val="dk1"/>
              </a:buClr>
              <a:buSzPts val="1100"/>
              <a:buFont typeface="Arial"/>
              <a:buNone/>
            </a:pPr>
            <a:endParaRPr dirty="0"/>
          </a:p>
        </p:txBody>
      </p:sp>
      <p:sp>
        <p:nvSpPr>
          <p:cNvPr id="2314" name="Google Shape;2314;p8"/>
          <p:cNvSpPr txBox="1"/>
          <p:nvPr/>
        </p:nvSpPr>
        <p:spPr>
          <a:xfrm>
            <a:off x="3941890" y="1556094"/>
            <a:ext cx="951356" cy="455039"/>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dk1"/>
                </a:solidFill>
                <a:latin typeface="Space Grotesk Medium"/>
                <a:ea typeface="Space Grotesk Medium"/>
                <a:cs typeface="Space Grotesk Medium"/>
                <a:sym typeface="Space Grotesk Medium"/>
              </a:rPr>
              <a:t>PESTEL</a:t>
            </a:r>
            <a:endParaRPr sz="1600" b="0" i="0" u="none" strike="noStrike" cap="none" dirty="0">
              <a:solidFill>
                <a:schemeClr val="dk1"/>
              </a:solidFill>
              <a:latin typeface="Space Grotesk Medium"/>
              <a:ea typeface="Space Grotesk Medium"/>
              <a:cs typeface="Space Grotesk Medium"/>
              <a:sym typeface="Space Grotesk Medium"/>
            </a:endParaRPr>
          </a:p>
        </p:txBody>
      </p:sp>
      <p:sp>
        <p:nvSpPr>
          <p:cNvPr id="2" name="Sous-titre 1">
            <a:extLst>
              <a:ext uri="{FF2B5EF4-FFF2-40B4-BE49-F238E27FC236}">
                <a16:creationId xmlns:a16="http://schemas.microsoft.com/office/drawing/2014/main" id="{1E46914E-DA80-4AB0-ACAA-889F013EC4C4}"/>
              </a:ext>
            </a:extLst>
          </p:cNvPr>
          <p:cNvSpPr>
            <a:spLocks noGrp="1" noChangeArrowheads="1"/>
          </p:cNvSpPr>
          <p:nvPr>
            <p:ph type="subTitle" idx="1"/>
          </p:nvPr>
        </p:nvSpPr>
        <p:spPr bwMode="auto">
          <a:xfrm>
            <a:off x="427632" y="690227"/>
            <a:ext cx="3431427" cy="1200329"/>
          </a:xfrm>
          <a:prstGeom prst="rect">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900" b="1"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Réglementations sur les jeux vidéo</a:t>
            </a:r>
            <a:r>
              <a:rPr kumimoji="0" lang="fr-FR" altLang="fr-FR" sz="900" b="0"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 : </a:t>
            </a:r>
            <a:r>
              <a:rPr lang="fr-FR" altLang="fr-FR" sz="900" dirty="0">
                <a:solidFill>
                  <a:schemeClr val="bg1">
                    <a:lumMod val="85000"/>
                  </a:schemeClr>
                </a:solidFill>
                <a:latin typeface="Space Grotesk" panose="020B0604020202020204" charset="0"/>
                <a:cs typeface="Space Grotesk" panose="020B0604020202020204" charset="0"/>
              </a:rPr>
              <a:t>La </a:t>
            </a:r>
            <a:r>
              <a:rPr kumimoji="0" lang="fr-FR" altLang="fr-FR" sz="900" b="0"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classification par âge, les restrictions géographiques, ou les lois sur le contenu.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900" b="1"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Soutien à l’industrie</a:t>
            </a:r>
            <a:r>
              <a:rPr kumimoji="0" lang="fr-FR" altLang="fr-FR" sz="900" b="0"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 : Pour encourager le développement de jeux vidéo.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900" b="1"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Problèmes liés à la fiscalité</a:t>
            </a:r>
            <a:r>
              <a:rPr kumimoji="0" lang="fr-FR" altLang="fr-FR" sz="900" b="0" i="0" u="none" strike="noStrike" cap="none" normalizeH="0" baseline="0" dirty="0">
                <a:ln>
                  <a:noFill/>
                </a:ln>
                <a:solidFill>
                  <a:schemeClr val="bg1">
                    <a:lumMod val="85000"/>
                  </a:schemeClr>
                </a:solidFill>
                <a:effectLst/>
                <a:latin typeface="Space Grotesk" panose="020B0604020202020204" charset="0"/>
                <a:cs typeface="Space Grotesk" panose="020B0604020202020204" charset="0"/>
              </a:rPr>
              <a:t> : Les taux de taxation sur les revenus générés par les ventes de jeux ou les microtransactions. </a:t>
            </a:r>
          </a:p>
        </p:txBody>
      </p:sp>
      <p:sp>
        <p:nvSpPr>
          <p:cNvPr id="25" name="Google Shape;2314;p8">
            <a:extLst>
              <a:ext uri="{FF2B5EF4-FFF2-40B4-BE49-F238E27FC236}">
                <a16:creationId xmlns:a16="http://schemas.microsoft.com/office/drawing/2014/main" id="{6EE099B7-BC2A-4A2C-A115-8BC3D33E8F41}"/>
              </a:ext>
            </a:extLst>
          </p:cNvPr>
          <p:cNvSpPr txBox="1"/>
          <p:nvPr/>
        </p:nvSpPr>
        <p:spPr>
          <a:xfrm>
            <a:off x="3931837" y="3460972"/>
            <a:ext cx="965277" cy="455039"/>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dk1"/>
                </a:solidFill>
                <a:latin typeface="Space Grotesk Medium"/>
                <a:ea typeface="Space Grotesk Medium"/>
                <a:cs typeface="Space Grotesk Medium"/>
                <a:sym typeface="Space Grotesk Medium"/>
              </a:rPr>
              <a:t>PESTEL</a:t>
            </a:r>
            <a:endParaRPr sz="1600" b="0" i="0" u="none" strike="noStrike" cap="none" dirty="0">
              <a:solidFill>
                <a:schemeClr val="dk1"/>
              </a:solidFill>
              <a:latin typeface="Space Grotesk Medium"/>
              <a:ea typeface="Space Grotesk Medium"/>
              <a:cs typeface="Space Grotesk Medium"/>
              <a:sym typeface="Space Grotesk Medium"/>
            </a:endParaRPr>
          </a:p>
        </p:txBody>
      </p:sp>
      <p:pic>
        <p:nvPicPr>
          <p:cNvPr id="6" name="Image 5">
            <a:extLst>
              <a:ext uri="{FF2B5EF4-FFF2-40B4-BE49-F238E27FC236}">
                <a16:creationId xmlns:a16="http://schemas.microsoft.com/office/drawing/2014/main" id="{0BE5FB38-0AF5-4E4B-981B-C9ECB45390EB}"/>
              </a:ext>
            </a:extLst>
          </p:cNvPr>
          <p:cNvPicPr>
            <a:picLocks noChangeAspect="1"/>
          </p:cNvPicPr>
          <p:nvPr/>
        </p:nvPicPr>
        <p:blipFill>
          <a:blip r:embed="rId3"/>
          <a:stretch>
            <a:fillRect/>
          </a:stretch>
        </p:blipFill>
        <p:spPr>
          <a:xfrm>
            <a:off x="8310859" y="4227855"/>
            <a:ext cx="1016380" cy="1016380"/>
          </a:xfrm>
          <a:prstGeom prst="rect">
            <a:avLst/>
          </a:prstGeom>
        </p:spPr>
      </p:pic>
      <p:pic>
        <p:nvPicPr>
          <p:cNvPr id="28" name="Image 27">
            <a:extLst>
              <a:ext uri="{FF2B5EF4-FFF2-40B4-BE49-F238E27FC236}">
                <a16:creationId xmlns:a16="http://schemas.microsoft.com/office/drawing/2014/main" id="{6AD59910-89E9-4EB3-A8BD-4ADB863D2450}"/>
              </a:ext>
            </a:extLst>
          </p:cNvPr>
          <p:cNvPicPr>
            <a:picLocks noChangeAspect="1"/>
          </p:cNvPicPr>
          <p:nvPr/>
        </p:nvPicPr>
        <p:blipFill>
          <a:blip r:embed="rId4"/>
          <a:stretch>
            <a:fillRect/>
          </a:stretch>
        </p:blipFill>
        <p:spPr>
          <a:xfrm>
            <a:off x="1" y="0"/>
            <a:ext cx="1186214" cy="4559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9"/>
          <p:cNvSpPr txBox="1">
            <a:spLocks noGrp="1"/>
          </p:cNvSpPr>
          <p:nvPr>
            <p:ph type="title"/>
          </p:nvPr>
        </p:nvSpPr>
        <p:spPr>
          <a:xfrm>
            <a:off x="5449425" y="1593575"/>
            <a:ext cx="2998800" cy="140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3200" dirty="0"/>
              <a:t>Analyses des tendances actuelles</a:t>
            </a:r>
            <a:endParaRPr dirty="0"/>
          </a:p>
        </p:txBody>
      </p:sp>
      <p:sp>
        <p:nvSpPr>
          <p:cNvPr id="2321" name="Google Shape;2321;p9"/>
          <p:cNvSpPr txBox="1">
            <a:spLocks noGrp="1"/>
          </p:cNvSpPr>
          <p:nvPr>
            <p:ph type="title" idx="2"/>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sz="10000"/>
              <a:t>03</a:t>
            </a:r>
            <a:endParaRPr sz="10000"/>
          </a:p>
        </p:txBody>
      </p:sp>
      <p:pic>
        <p:nvPicPr>
          <p:cNvPr id="4" name="Image 3">
            <a:extLst>
              <a:ext uri="{FF2B5EF4-FFF2-40B4-BE49-F238E27FC236}">
                <a16:creationId xmlns:a16="http://schemas.microsoft.com/office/drawing/2014/main" id="{47B44C5C-3FAA-4239-B44F-DCF431928708}"/>
              </a:ext>
            </a:extLst>
          </p:cNvPr>
          <p:cNvPicPr>
            <a:picLocks noChangeAspect="1"/>
          </p:cNvPicPr>
          <p:nvPr/>
        </p:nvPicPr>
        <p:blipFill>
          <a:blip r:embed="rId3"/>
          <a:stretch>
            <a:fillRect/>
          </a:stretch>
        </p:blipFill>
        <p:spPr>
          <a:xfrm>
            <a:off x="7821134" y="3815829"/>
            <a:ext cx="1254181" cy="1254181"/>
          </a:xfrm>
          <a:prstGeom prst="rect">
            <a:avLst/>
          </a:prstGeom>
        </p:spPr>
      </p:pic>
      <p:pic>
        <p:nvPicPr>
          <p:cNvPr id="7" name="Image 6">
            <a:extLst>
              <a:ext uri="{FF2B5EF4-FFF2-40B4-BE49-F238E27FC236}">
                <a16:creationId xmlns:a16="http://schemas.microsoft.com/office/drawing/2014/main" id="{934542F9-78D5-4E05-8DEB-BA8FD7E3B6C7}"/>
              </a:ext>
            </a:extLst>
          </p:cNvPr>
          <p:cNvPicPr>
            <a:picLocks noChangeAspect="1"/>
          </p:cNvPicPr>
          <p:nvPr/>
        </p:nvPicPr>
        <p:blipFill>
          <a:blip r:embed="rId4"/>
          <a:stretch>
            <a:fillRect/>
          </a:stretch>
        </p:blipFill>
        <p:spPr>
          <a:xfrm>
            <a:off x="0" y="0"/>
            <a:ext cx="1602089" cy="615832"/>
          </a:xfrm>
          <a:prstGeom prst="rect">
            <a:avLst/>
          </a:prstGeom>
        </p:spPr>
      </p:pic>
    </p:spTree>
  </p:cSld>
  <p:clrMapOvr>
    <a:masterClrMapping/>
  </p:clrMapOvr>
</p:sld>
</file>

<file path=ppt/theme/theme1.xml><?xml version="1.0" encoding="utf-8"?>
<a:theme xmlns:a="http://schemas.openxmlformats.org/drawingml/2006/main" name="Big Data Science Consulting Toolkit by Slidesgo">
  <a:themeElements>
    <a:clrScheme name="Simple Light">
      <a:dk1>
        <a:srgbClr val="351C75"/>
      </a:dk1>
      <a:lt1>
        <a:srgbClr val="FFFFFF"/>
      </a:lt1>
      <a:dk2>
        <a:srgbClr val="674EA7"/>
      </a:dk2>
      <a:lt2>
        <a:srgbClr val="FFFFFF"/>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26063</TotalTime>
  <Words>2301</Words>
  <Application>Microsoft Office PowerPoint</Application>
  <PresentationFormat>Affichage à l'écran (16:9)</PresentationFormat>
  <Paragraphs>255</Paragraphs>
  <Slides>32</Slides>
  <Notes>32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32</vt:i4>
      </vt:variant>
    </vt:vector>
  </HeadingPairs>
  <TitlesOfParts>
    <vt:vector size="42" baseType="lpstr">
      <vt:lpstr>Wingdings</vt:lpstr>
      <vt:lpstr>Space Grotesk Medium</vt:lpstr>
      <vt:lpstr>Arial</vt:lpstr>
      <vt:lpstr>Space Grotesk Light</vt:lpstr>
      <vt:lpstr>Montserrat</vt:lpstr>
      <vt:lpstr>Open Sans</vt:lpstr>
      <vt:lpstr>Courier New</vt:lpstr>
      <vt:lpstr>Space Grotesk</vt:lpstr>
      <vt:lpstr>Dosis</vt:lpstr>
      <vt:lpstr>Big Data Science Consulting Toolkit by Slidesgo</vt:lpstr>
      <vt:lpstr>Analysez une demande business et identifiez les segments du marché les plus pertinents pour votre client </vt:lpstr>
      <vt:lpstr>Sommaire</vt:lpstr>
      <vt:lpstr>Présentation PowerPoint</vt:lpstr>
      <vt:lpstr>Le contexte</vt:lpstr>
      <vt:lpstr>Définir le contexte</vt:lpstr>
      <vt:lpstr>La matrice SWOT</vt:lpstr>
      <vt:lpstr>Matrice SWOT</vt:lpstr>
      <vt:lpstr>Environmental</vt:lpstr>
      <vt:lpstr>Analyses des tendances actuelles</vt:lpstr>
      <vt:lpstr>Tendances actuelles </vt:lpstr>
      <vt:lpstr>Tendances actuelles    </vt:lpstr>
      <vt:lpstr>Tendances actuelles  </vt:lpstr>
      <vt:lpstr>Tendances actuelles</vt:lpstr>
      <vt:lpstr>Les futures tendances et perspectives</vt:lpstr>
      <vt:lpstr>Tendances futures</vt:lpstr>
      <vt:lpstr>   Tendances futures</vt:lpstr>
      <vt:lpstr>Tendances futures</vt:lpstr>
      <vt:lpstr>Analyses du ou des segment(s)</vt:lpstr>
      <vt:lpstr>Analyses du ou des segments</vt:lpstr>
      <vt:lpstr>Analyses du ou des segments</vt:lpstr>
      <vt:lpstr>Recommandations stratégiques</vt:lpstr>
      <vt:lpstr>Recommendations-Genres</vt:lpstr>
      <vt:lpstr>Recommendations-Plateformes</vt:lpstr>
      <vt:lpstr>Recommendations- Modèle économique</vt:lpstr>
      <vt:lpstr>Recommendations-Eléments innovants</vt:lpstr>
      <vt:lpstr>Recommendations-Public cible</vt:lpstr>
      <vt:lpstr>Recommendations-stratégie de lancement</vt:lpstr>
      <vt:lpstr>Conclusion &amp; Recommandation stratégique</vt:lpstr>
      <vt:lpstr>Projection des ventes en 2030</vt:lpstr>
      <vt:lpstr>Analyse de corrélation</vt:lpstr>
      <vt:lpstr>Références et sources utilisées : Slide 03  : Le bonheur existe Slide 07  : L'essentiel sur les jeux AAA slide 08  : Classification et signalétique des jeux vidéos Slide 08  : Réglementation spéciale du jeu vidéo en France Slide 08  : Quels leviers pour réduire l'empreinte environnementale du jeu vidéo ? Slide 08  : La réglementation des pratiques publicitaires dans les jeux vidéo Slide 10   : Marché du jeu vidéo : Bilan 2023 Slide 11    : Chiffres jeux vidéo – 2025 Slide 11    : L’industrie du jeu vidéo Slide 12   : L’essentiel du jeu vidéo–les français et le jeu vidéo 2024 Slide 15   : Video Games Market Size, Share, and Trends 2025 to 2034 Slide 16   : La réalité virtuelle et augmentée reste un marché de niche Slide 17   : Récapitulatif 2024 et prévisions 2025 Slide 19   : The Global Games Market Report 2024 Slide 19   : L’essentiel du jeu vidéo-Bilan du marché français 2023 Slide 20  : What do devs really think of game platform cut? Slide 20  : Ventes totales de jeux vidéo pour consoles et PC en France en 2020 et 2023, par support Slide 22  : L’essentiel du jeu vidéo-Bilan du marché français 2023 Slide 22  : Global Online Gaming Market By Type Slide 23  : PlayStation vs Nintendo vs Xbox : Comparaison des ventes et des marges Slide 24  : Online Microtransaction Global Market Report 2025 Slide 25  : Le potentiel (encore inexploité) de la réalité augmentée Slide 26  : L’essentiel du jeu vidéo–les français et le jeu vidéo 2024 Slide 27  : L’essentiel du jeu vidéo-Bilan du marché français 2023 Logo       : UOI GAMES-Logo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Service marketing</dc:title>
  <dc:creator>Jeremy</dc:creator>
  <cp:lastModifiedBy>Neyna Mohamed Yehdih</cp:lastModifiedBy>
  <cp:revision>444</cp:revision>
  <dcterms:modified xsi:type="dcterms:W3CDTF">2025-04-03T07:15:12Z</dcterms:modified>
</cp:coreProperties>
</file>